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327" r:id="rId4"/>
    <p:sldId id="262" r:id="rId5"/>
    <p:sldId id="263" r:id="rId6"/>
    <p:sldId id="264" r:id="rId7"/>
    <p:sldId id="265" r:id="rId8"/>
    <p:sldId id="328" r:id="rId9"/>
    <p:sldId id="267" r:id="rId10"/>
    <p:sldId id="268" r:id="rId11"/>
    <p:sldId id="314" r:id="rId12"/>
    <p:sldId id="315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29" r:id="rId22"/>
    <p:sldId id="301" r:id="rId23"/>
    <p:sldId id="316" r:id="rId24"/>
    <p:sldId id="317" r:id="rId25"/>
    <p:sldId id="318" r:id="rId26"/>
    <p:sldId id="319" r:id="rId27"/>
    <p:sldId id="320" r:id="rId28"/>
    <p:sldId id="321" r:id="rId29"/>
    <p:sldId id="302" r:id="rId30"/>
    <p:sldId id="303" r:id="rId31"/>
    <p:sldId id="291" r:id="rId32"/>
    <p:sldId id="304" r:id="rId33"/>
    <p:sldId id="305" r:id="rId34"/>
    <p:sldId id="290" r:id="rId35"/>
    <p:sldId id="306" r:id="rId36"/>
    <p:sldId id="310" r:id="rId37"/>
    <p:sldId id="311" r:id="rId3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8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2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3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9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5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4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5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9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19/04/17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6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08796"/>
              </p:ext>
            </p:extLst>
          </p:nvPr>
        </p:nvGraphicFramePr>
        <p:xfrm>
          <a:off x="732658" y="879125"/>
          <a:ext cx="7733630" cy="566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6500">
                  <a:extLst>
                    <a:ext uri="{9D8B030D-6E8A-4147-A177-3AD203B41FA5}">
                      <a16:colId xmlns="" xmlns:a16="http://schemas.microsoft.com/office/drawing/2014/main" val="2830799897"/>
                    </a:ext>
                  </a:extLst>
                </a:gridCol>
                <a:gridCol w="1107130">
                  <a:extLst>
                    <a:ext uri="{9D8B030D-6E8A-4147-A177-3AD203B41FA5}">
                      <a16:colId xmlns="" xmlns:a16="http://schemas.microsoft.com/office/drawing/2014/main" val="2640157780"/>
                    </a:ext>
                  </a:extLst>
                </a:gridCol>
              </a:tblGrid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088923237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Lymphoepithelioma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-like carcinoma of the skin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9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28783851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Squamous cell carcinoma （SCC)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Skin metastasis of SCC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90767465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Lymphoepithelioid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SCC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407131545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SCC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with sebaceous change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921177537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788356657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lymphoma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275388305"/>
                  </a:ext>
                </a:extLst>
              </a:tr>
              <a:tr h="5666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Eccrine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54706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57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312783"/>
              </p:ext>
            </p:extLst>
          </p:nvPr>
        </p:nvGraphicFramePr>
        <p:xfrm>
          <a:off x="916354" y="908155"/>
          <a:ext cx="7574503" cy="554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8133">
                  <a:extLst>
                    <a:ext uri="{9D8B030D-6E8A-4147-A177-3AD203B41FA5}">
                      <a16:colId xmlns="" xmlns:a16="http://schemas.microsoft.com/office/drawing/2014/main" val="900904289"/>
                    </a:ext>
                  </a:extLst>
                </a:gridCol>
                <a:gridCol w="1376370">
                  <a:extLst>
                    <a:ext uri="{9D8B030D-6E8A-4147-A177-3AD203B41FA5}">
                      <a16:colId xmlns="" xmlns:a16="http://schemas.microsoft.com/office/drawing/2014/main" val="3408705869"/>
                    </a:ext>
                  </a:extLst>
                </a:gridCol>
              </a:tblGrid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4225250245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Pseudolymphoma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50877221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marL="0" marR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Pseudolymphomatous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folliculitis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　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Marginal zone lymphoma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Plasmacytoma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Follicle center 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Mycosis </a:t>
                      </a:r>
                      <a:r>
                        <a:rPr lang="en-US" altLang="ja-JP" sz="2000" dirty="0" err="1" smtClean="0"/>
                        <a:t>fungoides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941172251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Lymphoma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4659409"/>
                  </a:ext>
                </a:extLst>
              </a:tr>
              <a:tr h="554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plasmacytosis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94153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053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104364"/>
              </p:ext>
            </p:extLst>
          </p:nvPr>
        </p:nvGraphicFramePr>
        <p:xfrm>
          <a:off x="500315" y="921786"/>
          <a:ext cx="7961235" cy="5428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2922">
                  <a:extLst>
                    <a:ext uri="{9D8B030D-6E8A-4147-A177-3AD203B41FA5}">
                      <a16:colId xmlns="" xmlns:a16="http://schemas.microsoft.com/office/drawing/2014/main" val="646926280"/>
                    </a:ext>
                  </a:extLst>
                </a:gridCol>
                <a:gridCol w="1498313">
                  <a:extLst>
                    <a:ext uri="{9D8B030D-6E8A-4147-A177-3AD203B41FA5}">
                      <a16:colId xmlns="" xmlns:a16="http://schemas.microsoft.com/office/drawing/2014/main" val="4150087595"/>
                    </a:ext>
                  </a:extLst>
                </a:gridCol>
              </a:tblGrid>
              <a:tr h="4118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878835950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Cytomegarovirus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infection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94479884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Viral infection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11227050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46490410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Thrombophlebitis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02874032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Clyoglobulinemia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57071168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Microthrombotic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angiopathy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605188188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Vascular occlusive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22078607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Angiomatosis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29604416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Thrombotic external hemorrhoid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844641373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08550637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Impetigo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Crohn’s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Fixed drug eruption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893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647558"/>
              </p:ext>
            </p:extLst>
          </p:nvPr>
        </p:nvGraphicFramePr>
        <p:xfrm>
          <a:off x="693846" y="1050770"/>
          <a:ext cx="7756307" cy="5208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2659">
                  <a:extLst>
                    <a:ext uri="{9D8B030D-6E8A-4147-A177-3AD203B41FA5}">
                      <a16:colId xmlns="" xmlns:a16="http://schemas.microsoft.com/office/drawing/2014/main" val="3540612314"/>
                    </a:ext>
                  </a:extLst>
                </a:gridCol>
                <a:gridCol w="1193648">
                  <a:extLst>
                    <a:ext uri="{9D8B030D-6E8A-4147-A177-3AD203B41FA5}">
                      <a16:colId xmlns="" xmlns:a16="http://schemas.microsoft.com/office/drawing/2014/main" val="2153657512"/>
                    </a:ext>
                  </a:extLst>
                </a:gridCol>
              </a:tblGrid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717581885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Chondroma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19317483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Phosphaturic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mesenchymal tumor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585227884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Giant cell tumor of tendon sheath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23786416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Calcifying aponeurotic fibroma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62094421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Chondroblastoma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like chondroma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63126116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Soft tissue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myoepithelioma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Osteoma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Histiocytoma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899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131847"/>
              </p:ext>
            </p:extLst>
          </p:nvPr>
        </p:nvGraphicFramePr>
        <p:xfrm>
          <a:off x="716378" y="537248"/>
          <a:ext cx="7798755" cy="5504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4091">
                  <a:extLst>
                    <a:ext uri="{9D8B030D-6E8A-4147-A177-3AD203B41FA5}">
                      <a16:colId xmlns="" xmlns:a16="http://schemas.microsoft.com/office/drawing/2014/main" val="467280251"/>
                    </a:ext>
                  </a:extLst>
                </a:gridCol>
                <a:gridCol w="1264664">
                  <a:extLst>
                    <a:ext uri="{9D8B030D-6E8A-4147-A177-3AD203B41FA5}">
                      <a16:colId xmlns="" xmlns:a16="http://schemas.microsoft.com/office/drawing/2014/main" val="2478287245"/>
                    </a:ext>
                  </a:extLst>
                </a:gridCol>
              </a:tblGrid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532129984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Eosinophilic granuloma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79364544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Xanthogranuloma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Benign fibrous histiocytoma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Pseudolymphoma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Insect bite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954738713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Kimura’s disease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021944130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Eosinophilic cellulitis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796732392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425023655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Myeloid sarcoma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878431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856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70790"/>
              </p:ext>
            </p:extLst>
          </p:nvPr>
        </p:nvGraphicFramePr>
        <p:xfrm>
          <a:off x="828152" y="1103760"/>
          <a:ext cx="7442761" cy="3429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8178">
                  <a:extLst>
                    <a:ext uri="{9D8B030D-6E8A-4147-A177-3AD203B41FA5}">
                      <a16:colId xmlns="" xmlns:a16="http://schemas.microsoft.com/office/drawing/2014/main" val="4164019787"/>
                    </a:ext>
                  </a:extLst>
                </a:gridCol>
                <a:gridCol w="814583">
                  <a:extLst>
                    <a:ext uri="{9D8B030D-6E8A-4147-A177-3AD203B41FA5}">
                      <a16:colId xmlns="" xmlns:a16="http://schemas.microsoft.com/office/drawing/2014/main" val="3280008681"/>
                    </a:ext>
                  </a:extLst>
                </a:gridCol>
              </a:tblGrid>
              <a:tr h="1187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1279466506"/>
                  </a:ext>
                </a:extLst>
              </a:tr>
              <a:tr h="11208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Low-grade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fibromyxoid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sarcoma (Evans tumor)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763432717"/>
                  </a:ext>
                </a:extLst>
              </a:tr>
              <a:tr h="11208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Myxofibrosarcoma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720707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86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279479"/>
              </p:ext>
            </p:extLst>
          </p:nvPr>
        </p:nvGraphicFramePr>
        <p:xfrm>
          <a:off x="519830" y="728844"/>
          <a:ext cx="8104339" cy="5478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9260">
                  <a:extLst>
                    <a:ext uri="{9D8B030D-6E8A-4147-A177-3AD203B41FA5}">
                      <a16:colId xmlns="" xmlns:a16="http://schemas.microsoft.com/office/drawing/2014/main" val="1316403046"/>
                    </a:ext>
                  </a:extLst>
                </a:gridCol>
                <a:gridCol w="775079">
                  <a:extLst>
                    <a:ext uri="{9D8B030D-6E8A-4147-A177-3AD203B41FA5}">
                      <a16:colId xmlns="" xmlns:a16="http://schemas.microsoft.com/office/drawing/2014/main" val="1854437313"/>
                    </a:ext>
                  </a:extLst>
                </a:gridCol>
              </a:tblGrid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01179488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Epithelioid 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3053756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Angiosarcoma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40374089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Epithelioid </a:t>
                      </a:r>
                      <a:r>
                        <a:rPr lang="en-US" altLang="ja-JP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angiosarcoma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41997454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85552749"/>
                  </a:ext>
                </a:extLst>
              </a:tr>
              <a:tr h="578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Myoepithelial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7527135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Epithelioid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hemangioendothelioma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5663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342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00976"/>
              </p:ext>
            </p:extLst>
          </p:nvPr>
        </p:nvGraphicFramePr>
        <p:xfrm>
          <a:off x="1089764" y="790240"/>
          <a:ext cx="6964471" cy="5828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9759">
                  <a:extLst>
                    <a:ext uri="{9D8B030D-6E8A-4147-A177-3AD203B41FA5}">
                      <a16:colId xmlns="" xmlns:a16="http://schemas.microsoft.com/office/drawing/2014/main" val="1458057261"/>
                    </a:ext>
                  </a:extLst>
                </a:gridCol>
                <a:gridCol w="1064712">
                  <a:extLst>
                    <a:ext uri="{9D8B030D-6E8A-4147-A177-3AD203B41FA5}">
                      <a16:colId xmlns="" xmlns:a16="http://schemas.microsoft.com/office/drawing/2014/main" val="3185414347"/>
                    </a:ext>
                  </a:extLst>
                </a:gridCol>
              </a:tblGrid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789285033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Angiosarcoma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83436400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Retiform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hemangioendothelioma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89868359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Composite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hemangioendothelioma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74471154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Kaposi’s 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82659022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Epithelioid hemangioma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65111557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39646347"/>
                  </a:ext>
                </a:extLst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Metastatic carcinoma of the skin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Lymphoepitheliima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-like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Soft tissue myoepithelial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9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Sebaceous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682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190519"/>
              </p:ext>
            </p:extLst>
          </p:nvPr>
        </p:nvGraphicFramePr>
        <p:xfrm>
          <a:off x="713984" y="931438"/>
          <a:ext cx="7716032" cy="5404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1632">
                  <a:extLst>
                    <a:ext uri="{9D8B030D-6E8A-4147-A177-3AD203B41FA5}">
                      <a16:colId xmlns="" xmlns:a16="http://schemas.microsoft.com/office/drawing/2014/main" val="2312391786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73887518"/>
                    </a:ext>
                  </a:extLst>
                </a:gridCol>
              </a:tblGrid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1987618504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Atypical fibrous histiocytoma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67701677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Lipidized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fibrous histiocytoma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34759283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98011645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Atypical </a:t>
                      </a:r>
                      <a:r>
                        <a:rPr lang="en-US" altLang="ja-JP" sz="2000" dirty="0" err="1" smtClean="0"/>
                        <a:t>fibroxanthoma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49438741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8313216"/>
                  </a:ext>
                </a:extLst>
              </a:tr>
              <a:tr h="668772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Malignant granular cell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62073448"/>
                  </a:ext>
                </a:extLst>
              </a:tr>
              <a:tr h="72356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Undifferentiated </a:t>
                      </a:r>
                      <a:r>
                        <a:rPr lang="en-US" altLang="ja-JP" sz="2000" dirty="0" err="1" smtClean="0"/>
                        <a:t>pleormophic</a:t>
                      </a:r>
                      <a:r>
                        <a:rPr lang="en-US" altLang="ja-JP" sz="2000" dirty="0" smtClean="0"/>
                        <a:t> 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3752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39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041675"/>
              </p:ext>
            </p:extLst>
          </p:nvPr>
        </p:nvGraphicFramePr>
        <p:xfrm>
          <a:off x="685139" y="914753"/>
          <a:ext cx="7954028" cy="5202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1047">
                  <a:extLst>
                    <a:ext uri="{9D8B030D-6E8A-4147-A177-3AD203B41FA5}">
                      <a16:colId xmlns="" xmlns:a16="http://schemas.microsoft.com/office/drawing/2014/main" val="3109744743"/>
                    </a:ext>
                  </a:extLst>
                </a:gridCol>
                <a:gridCol w="832981">
                  <a:extLst>
                    <a:ext uri="{9D8B030D-6E8A-4147-A177-3AD203B41FA5}">
                      <a16:colId xmlns="" xmlns:a16="http://schemas.microsoft.com/office/drawing/2014/main" val="3853784746"/>
                    </a:ext>
                  </a:extLst>
                </a:gridCol>
              </a:tblGrid>
              <a:tr h="867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913847747"/>
                  </a:ext>
                </a:extLst>
              </a:tr>
              <a:tr h="867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Dermatofibroma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72631886"/>
                  </a:ext>
                </a:extLst>
              </a:tr>
              <a:tr h="867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Deep penetrating fibrous histiocytoma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06631611"/>
                  </a:ext>
                </a:extLst>
              </a:tr>
              <a:tr h="867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Cellular dermatofibroma with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myofibroblastic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differentiation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06456099"/>
                  </a:ext>
                </a:extLst>
              </a:tr>
              <a:tr h="867119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85342841"/>
                  </a:ext>
                </a:extLst>
              </a:tr>
              <a:tr h="86711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Dermatofibrosarcoma protuberans (DFSP)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9999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651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02615"/>
              </p:ext>
            </p:extLst>
          </p:nvPr>
        </p:nvGraphicFramePr>
        <p:xfrm>
          <a:off x="363255" y="764088"/>
          <a:ext cx="8442542" cy="5598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7509">
                  <a:extLst>
                    <a:ext uri="{9D8B030D-6E8A-4147-A177-3AD203B41FA5}">
                      <a16:colId xmlns="" xmlns:a16="http://schemas.microsoft.com/office/drawing/2014/main" val="4213649194"/>
                    </a:ext>
                  </a:extLst>
                </a:gridCol>
                <a:gridCol w="445033">
                  <a:extLst>
                    <a:ext uri="{9D8B030D-6E8A-4147-A177-3AD203B41FA5}">
                      <a16:colId xmlns="" xmlns:a16="http://schemas.microsoft.com/office/drawing/2014/main" val="3359333903"/>
                    </a:ext>
                  </a:extLst>
                </a:gridCol>
              </a:tblGrid>
              <a:tr h="5699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887123958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Dermatofibrosarcoma protuberans (DFSP)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23854676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DFSP with </a:t>
                      </a:r>
                      <a:r>
                        <a:rPr lang="en-US" altLang="ja-JP" sz="2000" dirty="0" err="1" smtClean="0"/>
                        <a:t>myxoid</a:t>
                      </a:r>
                      <a:r>
                        <a:rPr lang="en-US" altLang="ja-JP" sz="2000" dirty="0" smtClean="0"/>
                        <a:t> change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39845219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97399589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Solitary fibrous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87183947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65990777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Liposarcoma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54934542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Myxofibrosarcoma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37047542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Leiomyosarcoma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21618621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12011104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Plexiform </a:t>
                      </a:r>
                      <a:r>
                        <a:rPr lang="en-US" altLang="ja-JP" sz="2000" dirty="0" err="1" smtClean="0"/>
                        <a:t>neurofibroma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5780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76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92301"/>
              </p:ext>
            </p:extLst>
          </p:nvPr>
        </p:nvGraphicFramePr>
        <p:xfrm>
          <a:off x="439593" y="895407"/>
          <a:ext cx="8303476" cy="5679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6447">
                  <a:extLst>
                    <a:ext uri="{9D8B030D-6E8A-4147-A177-3AD203B41FA5}">
                      <a16:colId xmlns="" xmlns:a16="http://schemas.microsoft.com/office/drawing/2014/main" val="3393556945"/>
                    </a:ext>
                  </a:extLst>
                </a:gridCol>
                <a:gridCol w="707029">
                  <a:extLst>
                    <a:ext uri="{9D8B030D-6E8A-4147-A177-3AD203B41FA5}">
                      <a16:colId xmlns="" xmlns:a16="http://schemas.microsoft.com/office/drawing/2014/main" val="3765141588"/>
                    </a:ext>
                  </a:extLst>
                </a:gridCol>
              </a:tblGrid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915077769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Mucinous carcinoma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358945990"/>
                  </a:ext>
                </a:extLst>
              </a:tr>
              <a:tr h="844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Syringocystadenocarcinoma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papilliferum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(SCAP) and mucinous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831801758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Endocrine mucin producing sweat gland carcinoma (EMPGC)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2639785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EMPGC with mucinous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780054190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adenocarcinoma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9775738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Syringocystadenocarcinoma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papilliferum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(SCAP)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36857006"/>
                  </a:ext>
                </a:extLst>
              </a:tr>
              <a:tr h="844185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Apocrine adenocarcinoma and mucinous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575598308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Eccrine adenocarcinoma with mucinous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79015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361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812038"/>
              </p:ext>
            </p:extLst>
          </p:nvPr>
        </p:nvGraphicFramePr>
        <p:xfrm>
          <a:off x="858033" y="704590"/>
          <a:ext cx="7427934" cy="56446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4953">
                  <a:extLst>
                    <a:ext uri="{9D8B030D-6E8A-4147-A177-3AD203B41FA5}">
                      <a16:colId xmlns="" xmlns:a16="http://schemas.microsoft.com/office/drawing/2014/main" val="3137239116"/>
                    </a:ext>
                  </a:extLst>
                </a:gridCol>
                <a:gridCol w="832981">
                  <a:extLst>
                    <a:ext uri="{9D8B030D-6E8A-4147-A177-3AD203B41FA5}">
                      <a16:colId xmlns="" xmlns:a16="http://schemas.microsoft.com/office/drawing/2014/main" val="1170806393"/>
                    </a:ext>
                  </a:extLst>
                </a:gridCol>
              </a:tblGrid>
              <a:tr h="5387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621902070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Langerhans cell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histiocytosis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4370193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Langerhans cell 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60126114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0386264"/>
                  </a:ext>
                </a:extLst>
              </a:tr>
              <a:tr h="79582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Mycosis </a:t>
                      </a:r>
                      <a:r>
                        <a:rPr lang="en-US" altLang="ja-JP" sz="2000" dirty="0" err="1" smtClean="0"/>
                        <a:t>fungoides</a:t>
                      </a:r>
                      <a:r>
                        <a:rPr lang="en-US" altLang="ja-JP" sz="2000" dirty="0" smtClean="0"/>
                        <a:t>, large cell transformation with reactive </a:t>
                      </a:r>
                      <a:r>
                        <a:rPr lang="en-US" altLang="ja-JP" sz="2000" dirty="0" err="1" smtClean="0"/>
                        <a:t>langerhans</a:t>
                      </a:r>
                      <a:r>
                        <a:rPr lang="en-US" altLang="ja-JP" sz="2000" dirty="0" smtClean="0"/>
                        <a:t> cell proliferation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39731570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Malignant lymphoma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24791709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52987900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Eosinophilic granuloma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26888126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04956363"/>
                  </a:ext>
                </a:extLst>
              </a:tr>
              <a:tr h="53876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Histiocytic 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8037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007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106522"/>
              </p:ext>
            </p:extLst>
          </p:nvPr>
        </p:nvGraphicFramePr>
        <p:xfrm>
          <a:off x="951978" y="754947"/>
          <a:ext cx="7240044" cy="6098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1008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739036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</a:t>
                      </a:r>
                      <a:r>
                        <a:rPr lang="en-US" sz="2000" u="none" strike="noStrike" dirty="0" smtClean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Drug eruption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b="0" dirty="0" err="1" smtClean="0"/>
                        <a:t>Lymphomatoid</a:t>
                      </a:r>
                      <a:r>
                        <a:rPr lang="en-US" altLang="ja-JP" sz="2000" b="0" dirty="0" smtClean="0"/>
                        <a:t> drug eruption</a:t>
                      </a:r>
                      <a:endParaRPr lang="ja-JP" altLang="en-US" sz="2000" b="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086701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CD30-positive </a:t>
                      </a:r>
                      <a:r>
                        <a:rPr lang="en-US" altLang="ja-JP" sz="2000" dirty="0" err="1" smtClean="0"/>
                        <a:t>lymphomatoid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angiocentric</a:t>
                      </a:r>
                      <a:r>
                        <a:rPr lang="en-US" altLang="ja-JP" sz="2000" dirty="0" smtClean="0"/>
                        <a:t> drug reaction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Drug-associated lymphoproliferative disorder</a:t>
                      </a:r>
                      <a:endParaRPr lang="ja-JP" altLang="en-US" sz="2000" dirty="0" smtClean="0"/>
                    </a:p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Drug-associated lymphoma</a:t>
                      </a:r>
                      <a:endParaRPr lang="ja-JP" altLang="en-US" sz="2000" dirty="0" smtClean="0"/>
                    </a:p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4433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CD30-positive </a:t>
                      </a:r>
                      <a:r>
                        <a:rPr lang="en-US" altLang="ja-JP" sz="2000" dirty="0" err="1" smtClean="0"/>
                        <a:t>lymphoprolieferative</a:t>
                      </a:r>
                      <a:r>
                        <a:rPr lang="en-US" altLang="ja-JP" sz="2000" dirty="0" smtClean="0"/>
                        <a:t> disorder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CD30-positive </a:t>
                      </a:r>
                      <a:r>
                        <a:rPr lang="en-US" altLang="ja-JP" sz="2000" dirty="0" err="1" smtClean="0"/>
                        <a:t>Tcell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pseudolymphoma</a:t>
                      </a:r>
                      <a:endParaRPr lang="ja-JP" altLang="en-US" sz="2000" dirty="0" smtClean="0"/>
                    </a:p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443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err="1" smtClean="0"/>
                        <a:t>Lymphomatoid</a:t>
                      </a:r>
                      <a:r>
                        <a:rPr lang="ja-JP" altLang="en-US" sz="2000" dirty="0" smtClean="0"/>
                        <a:t>　</a:t>
                      </a:r>
                      <a:r>
                        <a:rPr lang="en-US" altLang="ja-JP" sz="2000" dirty="0" smtClean="0"/>
                        <a:t>papulosis</a:t>
                      </a:r>
                      <a:endParaRPr lang="ja-JP" altLang="en-US" sz="2000" dirty="0" smtClean="0"/>
                    </a:p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953353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278483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Eruption of lymphocytes with atypical lymphocytes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4064828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Interface dermatitis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218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77300"/>
              </p:ext>
            </p:extLst>
          </p:nvPr>
        </p:nvGraphicFramePr>
        <p:xfrm>
          <a:off x="951978" y="754947"/>
          <a:ext cx="7240044" cy="5929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1008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739036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Atypical 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608670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Amelanotic</a:t>
                      </a:r>
                      <a:r>
                        <a:rPr lang="en-US" altLang="ja-JP" sz="2000" dirty="0" smtClean="0"/>
                        <a:t> 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b="0" dirty="0" smtClean="0"/>
                        <a:t>Clear cell sarcoma of soft tissue</a:t>
                      </a:r>
                      <a:endParaRPr lang="ja-JP" altLang="en-US" sz="2000" b="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Neuroendocrine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953353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Malignant glomus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278483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Epithelioid 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40648285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Myoepithelioma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Kaposi‘s</a:t>
                      </a:r>
                      <a:r>
                        <a:rPr lang="ja-JP" altLang="en-US" sz="2000" baseline="0" dirty="0" smtClean="0"/>
                        <a:t> </a:t>
                      </a:r>
                      <a:r>
                        <a:rPr lang="en-US" altLang="ja-JP" sz="2000" dirty="0" smtClean="0"/>
                        <a:t>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Cylindroma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Apocrine </a:t>
                      </a:r>
                      <a:r>
                        <a:rPr lang="en-US" altLang="ja-JP" sz="2000" dirty="0" err="1" smtClean="0"/>
                        <a:t>hidradenocarcinoma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65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35087"/>
              </p:ext>
            </p:extLst>
          </p:nvPr>
        </p:nvGraphicFramePr>
        <p:xfrm>
          <a:off x="926926" y="701964"/>
          <a:ext cx="7503090" cy="4538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1112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951978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1134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</a:t>
                      </a:r>
                      <a:r>
                        <a:rPr lang="en-US" altLang="ja-JP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1134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AL amyloidosis due to multiple myeloma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1134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Cutaneous nodular amyloidosis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1134616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Plasma cell tumor (myeloma)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273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057514"/>
              </p:ext>
            </p:extLst>
          </p:nvPr>
        </p:nvGraphicFramePr>
        <p:xfrm>
          <a:off x="926926" y="701959"/>
          <a:ext cx="7114784" cy="5608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7962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876822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7010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Malingnant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Myxoid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Nevoid 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Pseudograndular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953353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Clear cell sarcoma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278483"/>
                  </a:ext>
                </a:extLst>
              </a:tr>
              <a:tr h="701086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Metastatic adenocarcinoma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41921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596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746376"/>
              </p:ext>
            </p:extLst>
          </p:nvPr>
        </p:nvGraphicFramePr>
        <p:xfrm>
          <a:off x="1008345" y="679793"/>
          <a:ext cx="7127310" cy="5784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4121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933189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3689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Desmoplastic 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dirty="0" smtClean="0"/>
                        <a:t>       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Spindle cell 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dirty="0" smtClean="0"/>
                        <a:t>      </a:t>
                      </a:r>
                      <a:r>
                        <a:rPr lang="en-US" altLang="ja-JP" sz="2000" baseline="0" dirty="0" smtClean="0"/>
                        <a:t> </a:t>
                      </a:r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Amelanotic</a:t>
                      </a:r>
                      <a:r>
                        <a:rPr lang="en-US" altLang="ja-JP" sz="2000" dirty="0" smtClean="0"/>
                        <a:t> 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dirty="0" smtClean="0"/>
                        <a:t>       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 + Soft fibroma 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dirty="0" smtClean="0"/>
                        <a:t>       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953353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 + </a:t>
                      </a:r>
                      <a:r>
                        <a:rPr lang="en-US" altLang="ja-JP" sz="2000" dirty="0" err="1" smtClean="0"/>
                        <a:t>neurofibroma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dirty="0" smtClean="0"/>
                        <a:t>       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278483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41921572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Spitz nevus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40648285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Spitz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94289265"/>
                  </a:ext>
                </a:extLst>
              </a:tr>
              <a:tr h="457001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MYO5A-NTRK3 fused Spitz nevus with </a:t>
                      </a:r>
                      <a:r>
                        <a:rPr lang="en-US" altLang="ja-JP" sz="2000" dirty="0" err="1" smtClean="0"/>
                        <a:t>perineurial</a:t>
                      </a:r>
                      <a:r>
                        <a:rPr lang="en-US" altLang="ja-JP" sz="2000" dirty="0" smtClean="0"/>
                        <a:t> differentiation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69711297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Atypical Spitz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</a:tr>
              <a:tr h="368964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/>
                    </a:p>
                  </a:txBody>
                  <a:tcPr marL="9525" marR="9525" marT="9525" marB="0" anchor="ctr"/>
                </a:tc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Lieomyofibroma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</a:tr>
              <a:tr h="368964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Dermatofibroma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069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334450"/>
              </p:ext>
            </p:extLst>
          </p:nvPr>
        </p:nvGraphicFramePr>
        <p:xfrm>
          <a:off x="413359" y="701964"/>
          <a:ext cx="8467594" cy="573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52786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614808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1147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1147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Regressed 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114749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8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1147495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 with Sutton phenomenon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1147495">
                <a:tc>
                  <a:txBody>
                    <a:bodyPr/>
                    <a:lstStyle/>
                    <a:p>
                      <a:r>
                        <a:rPr lang="nl-NL" altLang="ja-JP" sz="2000" dirty="0" smtClean="0"/>
                        <a:t>Skin metastasis of 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371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686451"/>
              </p:ext>
            </p:extLst>
          </p:nvPr>
        </p:nvGraphicFramePr>
        <p:xfrm>
          <a:off x="488515" y="701964"/>
          <a:ext cx="8204548" cy="576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0486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564062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7556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7416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Acral lentiginous melanoma</a:t>
                      </a:r>
                      <a:r>
                        <a:rPr lang="ja-JP" alt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(ALM)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74165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 in situ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74165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 with dermal nevoid component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741657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  <a:tr h="74165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Melanocytic nevus (MANIAC)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953353"/>
                  </a:ext>
                </a:extLst>
              </a:tr>
              <a:tr h="1299333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Melanocytic tumor of uncertain malignant potential (MELTUMP)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278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991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58058"/>
              </p:ext>
            </p:extLst>
          </p:nvPr>
        </p:nvGraphicFramePr>
        <p:xfrm>
          <a:off x="551543" y="729895"/>
          <a:ext cx="7991208" cy="5554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9203">
                  <a:extLst>
                    <a:ext uri="{9D8B030D-6E8A-4147-A177-3AD203B41FA5}">
                      <a16:colId xmlns="" xmlns:a16="http://schemas.microsoft.com/office/drawing/2014/main" val="4259915769"/>
                    </a:ext>
                  </a:extLst>
                </a:gridCol>
                <a:gridCol w="642005">
                  <a:extLst>
                    <a:ext uri="{9D8B030D-6E8A-4147-A177-3AD203B41FA5}">
                      <a16:colId xmlns="" xmlns:a16="http://schemas.microsoft.com/office/drawing/2014/main" val="147707552"/>
                    </a:ext>
                  </a:extLst>
                </a:gridCol>
              </a:tblGrid>
              <a:tr h="793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2120116365"/>
                  </a:ext>
                </a:extLst>
              </a:tr>
              <a:tr h="793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3722334"/>
                  </a:ext>
                </a:extLst>
              </a:tr>
              <a:tr h="793542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Desmoplastic melanoma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3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80570741"/>
                  </a:ext>
                </a:extLst>
              </a:tr>
              <a:tr h="793542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Melanoma (spindled and nevoid)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66797001"/>
                  </a:ext>
                </a:extLst>
              </a:tr>
              <a:tr h="793542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59220725"/>
                  </a:ext>
                </a:extLst>
              </a:tr>
              <a:tr h="793542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Deep penetrating nevus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953353"/>
                  </a:ext>
                </a:extLst>
              </a:tr>
              <a:tr h="793542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Pigmented epithelioid </a:t>
                      </a:r>
                      <a:r>
                        <a:rPr lang="en-US" altLang="ja-JP" sz="2000" dirty="0" err="1" smtClean="0"/>
                        <a:t>melanocytoma</a:t>
                      </a:r>
                      <a:r>
                        <a:rPr lang="en-US" altLang="ja-JP" sz="2000" dirty="0" smtClean="0"/>
                        <a:t> (PEM) with PRKCA rearrangement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85278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447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422400"/>
              </p:ext>
            </p:extLst>
          </p:nvPr>
        </p:nvGraphicFramePr>
        <p:xfrm>
          <a:off x="696686" y="691463"/>
          <a:ext cx="7710271" cy="5665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4399">
                  <a:extLst>
                    <a:ext uri="{9D8B030D-6E8A-4147-A177-3AD203B41FA5}">
                      <a16:colId xmlns="" xmlns:a16="http://schemas.microsoft.com/office/drawing/2014/main" val="1491980965"/>
                    </a:ext>
                  </a:extLst>
                </a:gridCol>
                <a:gridCol w="665872">
                  <a:extLst>
                    <a:ext uri="{9D8B030D-6E8A-4147-A177-3AD203B41FA5}">
                      <a16:colId xmlns="" xmlns:a16="http://schemas.microsoft.com/office/drawing/2014/main" val="3250781867"/>
                    </a:ext>
                  </a:extLst>
                </a:gridCol>
              </a:tblGrid>
              <a:tr h="809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4085938276"/>
                  </a:ext>
                </a:extLst>
              </a:tr>
              <a:tr h="8093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Trichoadenoma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10166006"/>
                  </a:ext>
                </a:extLst>
              </a:tr>
              <a:tr h="80939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Trichoepithelioma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4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8537473"/>
                  </a:ext>
                </a:extLst>
              </a:tr>
              <a:tr h="80939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Proliferating </a:t>
                      </a:r>
                      <a:r>
                        <a:rPr lang="en-US" altLang="ja-JP" sz="2000" dirty="0" err="1" smtClean="0"/>
                        <a:t>trichilemmal</a:t>
                      </a:r>
                      <a:r>
                        <a:rPr lang="en-US" altLang="ja-JP" sz="2000" dirty="0" smtClean="0"/>
                        <a:t>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3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58132300"/>
                  </a:ext>
                </a:extLst>
              </a:tr>
              <a:tr h="80939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Trichoblastoma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83407496"/>
                  </a:ext>
                </a:extLst>
              </a:tr>
              <a:tr h="80939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Microcystic</a:t>
                      </a:r>
                      <a:r>
                        <a:rPr lang="en-US" altLang="ja-JP" sz="2000" dirty="0" smtClean="0"/>
                        <a:t> adnexal carcinoma (MAC)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30811000"/>
                  </a:ext>
                </a:extLst>
              </a:tr>
              <a:tr h="80939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Trichofolliculoma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6594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98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281530"/>
              </p:ext>
            </p:extLst>
          </p:nvPr>
        </p:nvGraphicFramePr>
        <p:xfrm>
          <a:off x="439593" y="895401"/>
          <a:ext cx="8303476" cy="5519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6447">
                  <a:extLst>
                    <a:ext uri="{9D8B030D-6E8A-4147-A177-3AD203B41FA5}">
                      <a16:colId xmlns="" xmlns:a16="http://schemas.microsoft.com/office/drawing/2014/main" val="3393556945"/>
                    </a:ext>
                  </a:extLst>
                </a:gridCol>
                <a:gridCol w="707029">
                  <a:extLst>
                    <a:ext uri="{9D8B030D-6E8A-4147-A177-3AD203B41FA5}">
                      <a16:colId xmlns="" xmlns:a16="http://schemas.microsoft.com/office/drawing/2014/main" val="3765141588"/>
                    </a:ext>
                  </a:extLst>
                </a:gridCol>
              </a:tblGrid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</a:t>
                      </a:r>
                      <a:r>
                        <a:rPr lang="en-US" sz="2000" u="none" strike="noStrike" dirty="0" smtClean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915077769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Basal cell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carcinosarcoma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(BCC)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358945990"/>
                  </a:ext>
                </a:extLst>
              </a:tr>
              <a:tr h="745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BCC with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sarcomatoid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differentiation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831801758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Metaplastic BCC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26397851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Myoepithelial differentiation in BCC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780054190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Aggressive BCC with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myofibroblast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97757381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BCC and 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36857006"/>
                  </a:ext>
                </a:extLst>
              </a:tr>
              <a:tr h="745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BCC and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Trichoblastoma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575598308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790154733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Angiosarcoma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14855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7426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919751"/>
              </p:ext>
            </p:extLst>
          </p:nvPr>
        </p:nvGraphicFramePr>
        <p:xfrm>
          <a:off x="776614" y="726509"/>
          <a:ext cx="7791189" cy="5035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76997">
                  <a:extLst>
                    <a:ext uri="{9D8B030D-6E8A-4147-A177-3AD203B41FA5}">
                      <a16:colId xmlns="" xmlns:a16="http://schemas.microsoft.com/office/drawing/2014/main" val="1093485482"/>
                    </a:ext>
                  </a:extLst>
                </a:gridCol>
                <a:gridCol w="814192">
                  <a:extLst>
                    <a:ext uri="{9D8B030D-6E8A-4147-A177-3AD203B41FA5}">
                      <a16:colId xmlns="" xmlns:a16="http://schemas.microsoft.com/office/drawing/2014/main" val="2674884132"/>
                    </a:ext>
                  </a:extLst>
                </a:gridCol>
              </a:tblGrid>
              <a:tr h="10071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 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873807245"/>
                  </a:ext>
                </a:extLst>
              </a:tr>
              <a:tr h="10071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Leprosy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40206882"/>
                  </a:ext>
                </a:extLst>
              </a:tr>
              <a:tr h="10071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Sarcoidosis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071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Sarcoidosis or leprosy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071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Malignant fibrous histiocytoma (MFH)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972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536754"/>
              </p:ext>
            </p:extLst>
          </p:nvPr>
        </p:nvGraphicFramePr>
        <p:xfrm>
          <a:off x="856380" y="741269"/>
          <a:ext cx="7431240" cy="5698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5669">
                  <a:extLst>
                    <a:ext uri="{9D8B030D-6E8A-4147-A177-3AD203B41FA5}">
                      <a16:colId xmlns="" xmlns:a16="http://schemas.microsoft.com/office/drawing/2014/main" val="748548158"/>
                    </a:ext>
                  </a:extLst>
                </a:gridCol>
                <a:gridCol w="1285571">
                  <a:extLst>
                    <a:ext uri="{9D8B030D-6E8A-4147-A177-3AD203B41FA5}">
                      <a16:colId xmlns="" xmlns:a16="http://schemas.microsoft.com/office/drawing/2014/main" val="4163507879"/>
                    </a:ext>
                  </a:extLst>
                </a:gridCol>
              </a:tblGrid>
              <a:tr h="4770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 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621801686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IgG4-related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02091873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Prurigo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chronica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multiforme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09422050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Arthropod reaction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46030093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pPr algn="l"/>
                      <a:r>
                        <a:rPr lang="en-US" altLang="ja-JP" sz="2000" dirty="0" smtClean="0"/>
                        <a:t>Eosinophilic pustular folliculitis</a:t>
                      </a:r>
                      <a:r>
                        <a:rPr lang="ja-JP" altLang="en-US" sz="2000" baseline="0" dirty="0" smtClean="0"/>
                        <a:t> </a:t>
                      </a:r>
                      <a:r>
                        <a:rPr lang="en-US" altLang="ja-JP" sz="2000" baseline="0" dirty="0" smtClean="0"/>
                        <a:t>(EPF)</a:t>
                      </a:r>
                      <a:r>
                        <a:rPr lang="ja-JP" altLang="en-US" sz="2000" dirty="0" smtClean="0"/>
                        <a:t>　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0494999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Wells' syndrome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99962391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Papulo</a:t>
                      </a:r>
                      <a:r>
                        <a:rPr lang="en-US" altLang="ja-JP" sz="2000" dirty="0" smtClean="0"/>
                        <a:t>-erythroderma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84259023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Rickettsiosis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49395588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Nodular dermatitis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2518602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Urticaria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35356209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Eosinophilic granulomatosis with </a:t>
                      </a:r>
                      <a:r>
                        <a:rPr lang="en-US" altLang="ja-JP" sz="2000" dirty="0" err="1" smtClean="0"/>
                        <a:t>polyangiitis</a:t>
                      </a:r>
                      <a:r>
                        <a:rPr lang="en-US" altLang="ja-JP" sz="2000" dirty="0" smtClean="0"/>
                        <a:t> 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81898647"/>
                  </a:ext>
                </a:extLst>
              </a:tr>
              <a:tr h="4746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Morphea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960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680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25617"/>
              </p:ext>
            </p:extLst>
          </p:nvPr>
        </p:nvGraphicFramePr>
        <p:xfrm>
          <a:off x="670142" y="813264"/>
          <a:ext cx="7803715" cy="5072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4471">
                  <a:extLst>
                    <a:ext uri="{9D8B030D-6E8A-4147-A177-3AD203B41FA5}">
                      <a16:colId xmlns="" xmlns:a16="http://schemas.microsoft.com/office/drawing/2014/main" val="1143551894"/>
                    </a:ext>
                  </a:extLst>
                </a:gridCol>
                <a:gridCol w="839244">
                  <a:extLst>
                    <a:ext uri="{9D8B030D-6E8A-4147-A177-3AD203B41FA5}">
                      <a16:colId xmlns="" xmlns:a16="http://schemas.microsoft.com/office/drawing/2014/main" val="1867321852"/>
                    </a:ext>
                  </a:extLst>
                </a:gridCol>
              </a:tblGrid>
              <a:tr h="6845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932735"/>
                  </a:ext>
                </a:extLst>
              </a:tr>
              <a:tr h="73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Rosai-Dorfman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80905628"/>
                  </a:ext>
                </a:extLst>
              </a:tr>
              <a:tr h="73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Leprosy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74490814"/>
                  </a:ext>
                </a:extLst>
              </a:tr>
              <a:tr h="73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Rosacea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99783667"/>
                  </a:ext>
                </a:extLst>
              </a:tr>
              <a:tr h="73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IgG4 related disorder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08947320"/>
                  </a:ext>
                </a:extLst>
              </a:tr>
              <a:tr h="73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Langerhans cell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histiocytosis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40609123"/>
                  </a:ext>
                </a:extLst>
              </a:tr>
              <a:tr h="73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MALT 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39489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5727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06716"/>
              </p:ext>
            </p:extLst>
          </p:nvPr>
        </p:nvGraphicFramePr>
        <p:xfrm>
          <a:off x="552910" y="796021"/>
          <a:ext cx="8392437" cy="536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2104">
                  <a:extLst>
                    <a:ext uri="{9D8B030D-6E8A-4147-A177-3AD203B41FA5}">
                      <a16:colId xmlns="" xmlns:a16="http://schemas.microsoft.com/office/drawing/2014/main" val="1727758739"/>
                    </a:ext>
                  </a:extLst>
                </a:gridCol>
                <a:gridCol w="640333">
                  <a:extLst>
                    <a:ext uri="{9D8B030D-6E8A-4147-A177-3AD203B41FA5}">
                      <a16:colId xmlns="" xmlns:a16="http://schemas.microsoft.com/office/drawing/2014/main" val="596393935"/>
                    </a:ext>
                  </a:extLst>
                </a:gridCol>
              </a:tblGrid>
              <a:tr h="536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 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4256348735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Castleman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42161784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36008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Follicle-center lymphoma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3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46052432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Marginal zone lymphoma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69337721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B cell lymphoma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28893285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Primary cutaneous marginal zone lymphoma or </a:t>
                      </a:r>
                      <a:r>
                        <a:rPr lang="en-US" altLang="ja-JP" sz="2000" dirty="0" err="1" smtClean="0"/>
                        <a:t>Pseudolymphoma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26385371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/>
                    </a:p>
                  </a:txBody>
                  <a:tcPr marL="9525" marR="9525" marT="9525" marB="0" anchor="ctr"/>
                </a:tc>
              </a:tr>
              <a:tr h="536008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Pseudolymphoma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13232609"/>
                  </a:ext>
                </a:extLst>
              </a:tr>
              <a:tr h="536008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Reactive lymphoid hyperplasia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47533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9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74601"/>
              </p:ext>
            </p:extLst>
          </p:nvPr>
        </p:nvGraphicFramePr>
        <p:xfrm>
          <a:off x="569934" y="717112"/>
          <a:ext cx="8004131" cy="5477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8690">
                  <a:extLst>
                    <a:ext uri="{9D8B030D-6E8A-4147-A177-3AD203B41FA5}">
                      <a16:colId xmlns="" xmlns:a16="http://schemas.microsoft.com/office/drawing/2014/main" val="3396343083"/>
                    </a:ext>
                  </a:extLst>
                </a:gridCol>
                <a:gridCol w="1725441">
                  <a:extLst>
                    <a:ext uri="{9D8B030D-6E8A-4147-A177-3AD203B41FA5}">
                      <a16:colId xmlns="" xmlns:a16="http://schemas.microsoft.com/office/drawing/2014/main" val="1643914505"/>
                    </a:ext>
                  </a:extLst>
                </a:gridCol>
              </a:tblGrid>
              <a:tr h="5951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7651345"/>
                  </a:ext>
                </a:extLst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Cutaneous T-cell 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13552388"/>
                  </a:ext>
                </a:extLst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Anaplastic large cell 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Mycosis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fungoides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CD30-positive lymphoproliferative disorder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Adult T-cell lymphoma/leukemia (ATLL)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Subcutaneous panniculitis like T cell lymphoma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Lymphomatoid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papulosis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82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Pigmentation due to Minocycline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7809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745669"/>
              </p:ext>
            </p:extLst>
          </p:nvPr>
        </p:nvGraphicFramePr>
        <p:xfrm>
          <a:off x="413359" y="1027133"/>
          <a:ext cx="8242126" cy="5450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52986">
                  <a:extLst>
                    <a:ext uri="{9D8B030D-6E8A-4147-A177-3AD203B41FA5}">
                      <a16:colId xmlns="" xmlns:a16="http://schemas.microsoft.com/office/drawing/2014/main" val="2128996215"/>
                    </a:ext>
                  </a:extLst>
                </a:gridCol>
                <a:gridCol w="789140">
                  <a:extLst>
                    <a:ext uri="{9D8B030D-6E8A-4147-A177-3AD203B41FA5}">
                      <a16:colId xmlns="" xmlns:a16="http://schemas.microsoft.com/office/drawing/2014/main" val="3326684888"/>
                    </a:ext>
                  </a:extLst>
                </a:gridCol>
              </a:tblGrid>
              <a:tr h="458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Int 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196156596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9436392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err="1" smtClean="0"/>
                        <a:t>Poroid</a:t>
                      </a:r>
                      <a:r>
                        <a:rPr lang="en-US" altLang="ja-JP" sz="2000" dirty="0" smtClean="0"/>
                        <a:t> hidradenoma</a:t>
                      </a:r>
                      <a:endParaRPr lang="ja-JP" altLang="en-US" sz="20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17329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Hidradenoma with </a:t>
                      </a:r>
                      <a:r>
                        <a:rPr lang="en-US" altLang="ja-JP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syringocystadenoma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papilliferum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-like change</a:t>
                      </a:r>
                    </a:p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87534732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ja-JP" sz="2000" dirty="0" smtClean="0"/>
                    </a:p>
                  </a:txBody>
                  <a:tcPr marL="9525" marR="9525" marT="9525" marB="0" anchor="ctr"/>
                </a:tc>
              </a:tr>
              <a:tr h="458770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Poroma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30755343"/>
                  </a:ext>
                </a:extLst>
              </a:tr>
              <a:tr h="604684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Horocrine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poroma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15782968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Poroma</a:t>
                      </a:r>
                      <a:r>
                        <a:rPr lang="en-US" altLang="ja-JP" sz="2000" baseline="0" dirty="0" smtClean="0"/>
                        <a:t> + </a:t>
                      </a:r>
                      <a:r>
                        <a:rPr lang="en-US" altLang="ja-JP" sz="2000" baseline="0" dirty="0" err="1" smtClean="0"/>
                        <a:t>S</a:t>
                      </a:r>
                      <a:r>
                        <a:rPr lang="en-US" altLang="ja-JP" sz="2000" dirty="0" err="1" smtClean="0"/>
                        <a:t>yringocystadenoma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papilliferum</a:t>
                      </a:r>
                      <a:r>
                        <a:rPr lang="en-US" altLang="ja-JP" sz="2000" dirty="0" smtClean="0"/>
                        <a:t> (SCAP)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11629026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72588279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Proliferating </a:t>
                      </a:r>
                      <a:r>
                        <a:rPr lang="en-US" altLang="ja-JP" sz="2000" dirty="0" err="1" smtClean="0"/>
                        <a:t>trichilemmal</a:t>
                      </a:r>
                      <a:r>
                        <a:rPr lang="en-US" altLang="ja-JP" sz="2000" dirty="0" smtClean="0"/>
                        <a:t> tumor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6591469"/>
                  </a:ext>
                </a:extLst>
              </a:tr>
              <a:tr h="458770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Trichofolliculoma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55478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765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18646"/>
              </p:ext>
            </p:extLst>
          </p:nvPr>
        </p:nvGraphicFramePr>
        <p:xfrm>
          <a:off x="1159098" y="912680"/>
          <a:ext cx="6901400" cy="5322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4850">
                  <a:extLst>
                    <a:ext uri="{9D8B030D-6E8A-4147-A177-3AD203B41FA5}">
                      <a16:colId xmlns="" xmlns:a16="http://schemas.microsoft.com/office/drawing/2014/main" val="2341794068"/>
                    </a:ext>
                  </a:extLst>
                </a:gridCol>
                <a:gridCol w="786550">
                  <a:extLst>
                    <a:ext uri="{9D8B030D-6E8A-4147-A177-3AD203B41FA5}">
                      <a16:colId xmlns="" xmlns:a16="http://schemas.microsoft.com/office/drawing/2014/main" val="4071991819"/>
                    </a:ext>
                  </a:extLst>
                </a:gridCol>
              </a:tblGrid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Adv 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1909195713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Basal cell carcinoma (BCC)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1940001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Basosquamous cell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3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77040597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Biphasic </a:t>
                      </a:r>
                      <a:r>
                        <a:rPr lang="en-US" altLang="ja-JP" sz="2000" dirty="0" err="1" smtClean="0"/>
                        <a:t>sarcomatoid</a:t>
                      </a:r>
                      <a:r>
                        <a:rPr lang="en-US" altLang="ja-JP" sz="2000" dirty="0" smtClean="0"/>
                        <a:t> BCC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1846456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Metaplastic BCC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46077551"/>
                  </a:ext>
                </a:extLst>
              </a:tr>
              <a:tr h="443527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Infiltrating BCC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BCC, poorly differentiated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BCC + squamous cell carcinoma (SCC)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BCC associated with spindle cell SCC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Atypical Spitz nevus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35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84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27355"/>
              </p:ext>
            </p:extLst>
          </p:nvPr>
        </p:nvGraphicFramePr>
        <p:xfrm>
          <a:off x="814192" y="764704"/>
          <a:ext cx="7640876" cy="5661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3573">
                  <a:extLst>
                    <a:ext uri="{9D8B030D-6E8A-4147-A177-3AD203B41FA5}">
                      <a16:colId xmlns="" xmlns:a16="http://schemas.microsoft.com/office/drawing/2014/main" val="2910182454"/>
                    </a:ext>
                  </a:extLst>
                </a:gridCol>
                <a:gridCol w="1077303">
                  <a:extLst>
                    <a:ext uri="{9D8B030D-6E8A-4147-A177-3AD203B41FA5}">
                      <a16:colId xmlns="" xmlns:a16="http://schemas.microsoft.com/office/drawing/2014/main" val="1400060138"/>
                    </a:ext>
                  </a:extLst>
                </a:gridCol>
              </a:tblGrid>
              <a:tr h="5128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Adv 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289648428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Sarcoidosis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0851629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Necrobiotic</a:t>
                      </a:r>
                      <a:r>
                        <a:rPr lang="en-US" altLang="ja-JP" sz="2000" dirty="0" smtClean="0"/>
                        <a:t> </a:t>
                      </a:r>
                      <a:r>
                        <a:rPr lang="en-US" altLang="ja-JP" sz="2000" dirty="0" err="1" smtClean="0"/>
                        <a:t>xanthogranuloma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54272779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Granulomatous inflammation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2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94571824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Necrobiosis </a:t>
                      </a:r>
                      <a:r>
                        <a:rPr lang="en-US" altLang="ja-JP" sz="2000" dirty="0" err="1" smtClean="0"/>
                        <a:t>lipoidica</a:t>
                      </a:r>
                      <a:r>
                        <a:rPr lang="en-US" altLang="ja-JP" sz="2000" dirty="0" smtClean="0"/>
                        <a:t> (NLD)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70312468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Subucutaneous</a:t>
                      </a:r>
                      <a:r>
                        <a:rPr lang="en-US" altLang="ja-JP" sz="2000" dirty="0" smtClean="0"/>
                        <a:t> granuloma </a:t>
                      </a:r>
                      <a:r>
                        <a:rPr lang="en-US" altLang="ja-JP" sz="2000" dirty="0" err="1" smtClean="0"/>
                        <a:t>annulare</a:t>
                      </a:r>
                      <a:r>
                        <a:rPr lang="en-US" altLang="ja-JP" sz="2000" dirty="0" smtClean="0"/>
                        <a:t> (GA)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01285633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Xanthogranulloma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31000760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Rosai-Dorfman</a:t>
                      </a:r>
                      <a:r>
                        <a:rPr lang="en-US" altLang="ja-JP" sz="2000" dirty="0" smtClean="0"/>
                        <a:t> disease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21132757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smtClean="0"/>
                        <a:t>Granulomatosis with </a:t>
                      </a:r>
                      <a:r>
                        <a:rPr lang="en-US" altLang="ja-JP" sz="2000" dirty="0" err="1" smtClean="0"/>
                        <a:t>polyangiitis</a:t>
                      </a:r>
                      <a:r>
                        <a:rPr lang="en-US" altLang="ja-JP" sz="2000" dirty="0" smtClean="0"/>
                        <a:t> (Wegener)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5334075"/>
                  </a:ext>
                </a:extLst>
              </a:tr>
              <a:tr h="533363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Retuculohistiocytoma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99560003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altLang="ja-JP" sz="2000" dirty="0" err="1" smtClean="0"/>
                        <a:t>Erdheim</a:t>
                      </a:r>
                      <a:r>
                        <a:rPr lang="en-US" altLang="ja-JP" sz="2000" dirty="0" smtClean="0"/>
                        <a:t>-Chester disease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/>
                        <a:t>1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45583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820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387074"/>
              </p:ext>
            </p:extLst>
          </p:nvPr>
        </p:nvGraphicFramePr>
        <p:xfrm>
          <a:off x="602408" y="1041928"/>
          <a:ext cx="7929006" cy="5127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1959">
                  <a:extLst>
                    <a:ext uri="{9D8B030D-6E8A-4147-A177-3AD203B41FA5}">
                      <a16:colId xmlns="" xmlns:a16="http://schemas.microsoft.com/office/drawing/2014/main" val="1504252592"/>
                    </a:ext>
                  </a:extLst>
                </a:gridCol>
                <a:gridCol w="977047">
                  <a:extLst>
                    <a:ext uri="{9D8B030D-6E8A-4147-A177-3AD203B41FA5}">
                      <a16:colId xmlns="" xmlns:a16="http://schemas.microsoft.com/office/drawing/2014/main" val="658346842"/>
                    </a:ext>
                  </a:extLst>
                </a:gridCol>
              </a:tblGrid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640917571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Sarcoidosis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515832528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Leprosy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Suppurative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granulomatous inflammation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516108417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Non-tuberculosis mycobacterial infection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85458374"/>
                  </a:ext>
                </a:extLst>
              </a:tr>
              <a:tr h="883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Deep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fungual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or non-tuberculosis mycobacterial infection or leprosy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144655635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Cat-scratch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70840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9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27750"/>
              </p:ext>
            </p:extLst>
          </p:nvPr>
        </p:nvGraphicFramePr>
        <p:xfrm>
          <a:off x="697044" y="476670"/>
          <a:ext cx="7749912" cy="6194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7168">
                  <a:extLst>
                    <a:ext uri="{9D8B030D-6E8A-4147-A177-3AD203B41FA5}">
                      <a16:colId xmlns="" xmlns:a16="http://schemas.microsoft.com/office/drawing/2014/main" val="1563357927"/>
                    </a:ext>
                  </a:extLst>
                </a:gridCol>
                <a:gridCol w="1212744">
                  <a:extLst>
                    <a:ext uri="{9D8B030D-6E8A-4147-A177-3AD203B41FA5}">
                      <a16:colId xmlns="" xmlns:a16="http://schemas.microsoft.com/office/drawing/2014/main" val="191192459"/>
                    </a:ext>
                  </a:extLst>
                </a:gridCol>
              </a:tblGrid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723233551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Foreign body granuloma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03575872"/>
                  </a:ext>
                </a:extLst>
              </a:tr>
              <a:tr h="794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Granulomatous inflammation with expanding hematoma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638116967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Cholesterin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granuloma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832647736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Ruptured epidermal cyst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728321643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Granulomatous reaction to keratin materials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583950568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Fat necrosis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605697136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Psuedomalignant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granulation-tissue reaction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253805907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251033942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Squamous cell carcinoma</a:t>
                      </a:r>
                      <a:r>
                        <a:rPr lang="ja-JP" alt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altLang="ja-JP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(SCC)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SCC + ruptured epidermal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cyst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49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Coagulation necrotic SCC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87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882251"/>
              </p:ext>
            </p:extLst>
          </p:nvPr>
        </p:nvGraphicFramePr>
        <p:xfrm>
          <a:off x="485375" y="863885"/>
          <a:ext cx="8173250" cy="5601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5869">
                  <a:extLst>
                    <a:ext uri="{9D8B030D-6E8A-4147-A177-3AD203B41FA5}">
                      <a16:colId xmlns="" xmlns:a16="http://schemas.microsoft.com/office/drawing/2014/main" val="3581763127"/>
                    </a:ext>
                  </a:extLst>
                </a:gridCol>
                <a:gridCol w="1237381">
                  <a:extLst>
                    <a:ext uri="{9D8B030D-6E8A-4147-A177-3AD203B41FA5}">
                      <a16:colId xmlns="" xmlns:a16="http://schemas.microsoft.com/office/drawing/2014/main" val="772686765"/>
                    </a:ext>
                  </a:extLst>
                </a:gridCol>
              </a:tblGrid>
              <a:tr h="6284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903263824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Drug-induced hypersensitivity syndrome (DIHS)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779719513"/>
                  </a:ext>
                </a:extLst>
              </a:tr>
              <a:tr h="669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Eosinophilic pustular folliculitis (EPF)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900735843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EPF associated with DIHS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845409233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Acute generalized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exanthematous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pustulosis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(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AGEP)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073601990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Drug rash with eosinophilia and systemic symptoms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973615523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Drug eruption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571387157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Folliculitis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386408771"/>
                  </a:ext>
                </a:extLst>
              </a:tr>
              <a:tr h="61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HHV-6 folliculitis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4074060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66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371457"/>
              </p:ext>
            </p:extLst>
          </p:nvPr>
        </p:nvGraphicFramePr>
        <p:xfrm>
          <a:off x="958204" y="754466"/>
          <a:ext cx="7632004" cy="5435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3314">
                  <a:extLst>
                    <a:ext uri="{9D8B030D-6E8A-4147-A177-3AD203B41FA5}">
                      <a16:colId xmlns="" xmlns:a16="http://schemas.microsoft.com/office/drawing/2014/main" val="452165179"/>
                    </a:ext>
                  </a:extLst>
                </a:gridCol>
                <a:gridCol w="1108690">
                  <a:extLst>
                    <a:ext uri="{9D8B030D-6E8A-4147-A177-3AD203B41FA5}">
                      <a16:colId xmlns="" xmlns:a16="http://schemas.microsoft.com/office/drawing/2014/main" val="2809979113"/>
                    </a:ext>
                  </a:extLst>
                </a:gridCol>
              </a:tblGrid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1471992400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Histiocytoid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sweet syndrome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223599776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Sweet's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66574615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Xanthomatized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Sweet syndrome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590443779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Xanthomatized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neutrophilic dermatosis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090539275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593334481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hemophagocytosis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796474141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small vessel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leucocytoclastic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vasculitis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961855132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Generalized granulomatous dermatitis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77810785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882485903"/>
                  </a:ext>
                </a:extLst>
              </a:tr>
              <a:tr h="49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Skin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involvment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of leukemia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42660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2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21349"/>
              </p:ext>
            </p:extLst>
          </p:nvPr>
        </p:nvGraphicFramePr>
        <p:xfrm>
          <a:off x="634972" y="700045"/>
          <a:ext cx="8089676" cy="6106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8138">
                  <a:extLst>
                    <a:ext uri="{9D8B030D-6E8A-4147-A177-3AD203B41FA5}">
                      <a16:colId xmlns="" xmlns:a16="http://schemas.microsoft.com/office/drawing/2014/main" val="525311360"/>
                    </a:ext>
                  </a:extLst>
                </a:gridCol>
                <a:gridCol w="1401538">
                  <a:extLst>
                    <a:ext uri="{9D8B030D-6E8A-4147-A177-3AD203B41FA5}">
                      <a16:colId xmlns="" xmlns:a16="http://schemas.microsoft.com/office/drawing/2014/main" val="2267502061"/>
                    </a:ext>
                  </a:extLst>
                </a:gridCol>
              </a:tblGrid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</a:t>
                      </a:r>
                      <a:r>
                        <a:rPr lang="en-US" sz="2000" u="none" strike="noStrike" dirty="0" smtClean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074569783"/>
                  </a:ext>
                </a:extLst>
              </a:tr>
              <a:tr h="481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Hypertrophic scar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681570243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Keloid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72561448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Malignant peripheral nerve sheath tumor (MPNST)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136684786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Spindle cell melanoma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64523718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Low-grade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sinonasal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sarcoma with neural and myogenic features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13807439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Cutaneous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leiomyosarcoma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396580981"/>
                  </a:ext>
                </a:extLst>
              </a:tr>
              <a:tr h="551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Bednar's tumor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300493828"/>
                  </a:ext>
                </a:extLst>
              </a:tr>
              <a:tr h="321622"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518282538"/>
                  </a:ext>
                </a:extLst>
              </a:tr>
              <a:tr h="580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Traumatic neuroma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477692315"/>
                  </a:ext>
                </a:extLst>
              </a:tr>
              <a:tr h="383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Diffuse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neurofibroma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393325660"/>
                  </a:ext>
                </a:extLst>
              </a:tr>
              <a:tr h="551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Hybrid schwannoma/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perineurioma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2972478516"/>
                  </a:ext>
                </a:extLst>
              </a:tr>
              <a:tr h="5517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S-100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prptein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positive spindle cell in scars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609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73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en-US" altLang="ja-JP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05502"/>
              </p:ext>
            </p:extLst>
          </p:nvPr>
        </p:nvGraphicFramePr>
        <p:xfrm>
          <a:off x="634972" y="700043"/>
          <a:ext cx="7912724" cy="4721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1186">
                  <a:extLst>
                    <a:ext uri="{9D8B030D-6E8A-4147-A177-3AD203B41FA5}">
                      <a16:colId xmlns="" xmlns:a16="http://schemas.microsoft.com/office/drawing/2014/main" val="525311360"/>
                    </a:ext>
                  </a:extLst>
                </a:gridCol>
                <a:gridCol w="1401538">
                  <a:extLst>
                    <a:ext uri="{9D8B030D-6E8A-4147-A177-3AD203B41FA5}">
                      <a16:colId xmlns="" xmlns:a16="http://schemas.microsoft.com/office/drawing/2014/main" val="2267502061"/>
                    </a:ext>
                  </a:extLst>
                </a:gridCol>
              </a:tblGrid>
              <a:tr h="898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="" xmlns:a16="http://schemas.microsoft.com/office/drawing/2014/main" val="3074569783"/>
                  </a:ext>
                </a:extLst>
              </a:tr>
              <a:tr h="1128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Pancreatic panniculitis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9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681570243"/>
                  </a:ext>
                </a:extLst>
              </a:tr>
              <a:tr h="898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Traumatic fat necrosis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98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Subcutaneous nodular fat necrosis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272561448"/>
                  </a:ext>
                </a:extLst>
              </a:tr>
              <a:tr h="898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Erythema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nodosum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="" xmlns:a16="http://schemas.microsoft.com/office/drawing/2014/main" val="1136684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6640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1662</Words>
  <Application>Microsoft Macintosh PowerPoint</Application>
  <PresentationFormat>画面に合わせる (4:3)</PresentationFormat>
  <Paragraphs>616</Paragraphs>
  <Slides>37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38" baseType="lpstr"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皮膚科医局</dc:creator>
  <cp:lastModifiedBy>荻田 あづさ</cp:lastModifiedBy>
  <cp:revision>108</cp:revision>
  <dcterms:created xsi:type="dcterms:W3CDTF">2016-06-15T12:53:03Z</dcterms:created>
  <dcterms:modified xsi:type="dcterms:W3CDTF">2019-04-16T23:30:02Z</dcterms:modified>
</cp:coreProperties>
</file>