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327" r:id="rId4"/>
    <p:sldId id="262" r:id="rId5"/>
    <p:sldId id="263" r:id="rId6"/>
    <p:sldId id="330" r:id="rId7"/>
    <p:sldId id="331" r:id="rId8"/>
    <p:sldId id="332" r:id="rId9"/>
    <p:sldId id="265" r:id="rId10"/>
    <p:sldId id="328" r:id="rId11"/>
    <p:sldId id="267" r:id="rId12"/>
    <p:sldId id="268" r:id="rId13"/>
    <p:sldId id="314" r:id="rId14"/>
    <p:sldId id="315" r:id="rId15"/>
    <p:sldId id="292" r:id="rId16"/>
    <p:sldId id="293" r:id="rId17"/>
    <p:sldId id="294" r:id="rId18"/>
    <p:sldId id="295" r:id="rId19"/>
    <p:sldId id="296" r:id="rId20"/>
    <p:sldId id="310" r:id="rId21"/>
    <p:sldId id="333" r:id="rId22"/>
    <p:sldId id="335" r:id="rId23"/>
    <p:sldId id="334" r:id="rId2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37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9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3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382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22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3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9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45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74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5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99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2022/4/7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6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581644"/>
              </p:ext>
            </p:extLst>
          </p:nvPr>
        </p:nvGraphicFramePr>
        <p:xfrm>
          <a:off x="705185" y="595590"/>
          <a:ext cx="7733630" cy="5666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6500">
                  <a:extLst>
                    <a:ext uri="{9D8B030D-6E8A-4147-A177-3AD203B41FA5}">
                      <a16:colId xmlns:a16="http://schemas.microsoft.com/office/drawing/2014/main" val="2830799897"/>
                    </a:ext>
                  </a:extLst>
                </a:gridCol>
                <a:gridCol w="1107130">
                  <a:extLst>
                    <a:ext uri="{9D8B030D-6E8A-4147-A177-3AD203B41FA5}">
                      <a16:colId xmlns:a16="http://schemas.microsoft.com/office/drawing/2014/main" val="2640157780"/>
                    </a:ext>
                  </a:extLst>
                </a:gridCol>
              </a:tblGrid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088923237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Thymoma-associated multiorgan autoimmunity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28783851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pityriasis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lichenoides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et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varioliformis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acuta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90767465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Drug eruption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（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psoriasiform dermatitis / lichenoid drug eruption)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407131545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921177537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Adult-onset Still's disease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88356657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cutaneous γ/δ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　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 cell lymphoma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275388305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zinc deficiency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547065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57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434321"/>
              </p:ext>
            </p:extLst>
          </p:nvPr>
        </p:nvGraphicFramePr>
        <p:xfrm>
          <a:off x="612938" y="476672"/>
          <a:ext cx="8089676" cy="5982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8138">
                  <a:extLst>
                    <a:ext uri="{9D8B030D-6E8A-4147-A177-3AD203B41FA5}">
                      <a16:colId xmlns:a16="http://schemas.microsoft.com/office/drawing/2014/main" val="525311360"/>
                    </a:ext>
                  </a:extLst>
                </a:gridCol>
                <a:gridCol w="1401538">
                  <a:extLst>
                    <a:ext uri="{9D8B030D-6E8A-4147-A177-3AD203B41FA5}">
                      <a16:colId xmlns:a16="http://schemas.microsoft.com/office/drawing/2014/main" val="2267502061"/>
                    </a:ext>
                  </a:extLst>
                </a:gridCol>
              </a:tblGrid>
              <a:tr h="3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074569783"/>
                  </a:ext>
                </a:extLst>
              </a:tr>
              <a:tr h="304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Metastatic carcinoma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breast cancer 2 thyroid cancer 1 Thymic carcinoma1 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Extramammary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paget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disease 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7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942862953"/>
                  </a:ext>
                </a:extLst>
              </a:tr>
              <a:tr h="8675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410988879"/>
                  </a:ext>
                </a:extLst>
              </a:tr>
              <a:tr h="319795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apocrine adenocarcinoma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68157024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405658864"/>
                  </a:ext>
                </a:extLst>
              </a:tr>
              <a:tr h="3525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Sweat-gland carcinoma with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neurendocrine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differentiation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67842011"/>
                  </a:ext>
                </a:extLst>
              </a:tr>
              <a:tr h="2533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sweat gland carcinoma, not otherwise specified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475983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5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porocarcinoma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00493828"/>
                  </a:ext>
                </a:extLst>
              </a:tr>
              <a:tr h="3216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Hidradenocarcinoma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18282538"/>
                  </a:ext>
                </a:extLst>
              </a:tr>
              <a:tr h="580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Apocrine ductal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450097804"/>
                  </a:ext>
                </a:extLst>
              </a:tr>
              <a:tr h="580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Adnexal carcinoma, not otherwise specified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477692315"/>
                  </a:ext>
                </a:extLst>
              </a:tr>
              <a:tr h="209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microcystic adnexal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393325660"/>
                  </a:ext>
                </a:extLst>
              </a:tr>
              <a:tr h="209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Extramammary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paget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disease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155684489"/>
                  </a:ext>
                </a:extLst>
              </a:tr>
              <a:tr h="209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Malignant chondroid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syringoma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805373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609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73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725171"/>
              </p:ext>
            </p:extLst>
          </p:nvPr>
        </p:nvGraphicFramePr>
        <p:xfrm>
          <a:off x="512284" y="685911"/>
          <a:ext cx="8119432" cy="5934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1281">
                  <a:extLst>
                    <a:ext uri="{9D8B030D-6E8A-4147-A177-3AD203B41FA5}">
                      <a16:colId xmlns:a16="http://schemas.microsoft.com/office/drawing/2014/main" val="525311360"/>
                    </a:ext>
                  </a:extLst>
                </a:gridCol>
                <a:gridCol w="1438151">
                  <a:extLst>
                    <a:ext uri="{9D8B030D-6E8A-4147-A177-3AD203B41FA5}">
                      <a16:colId xmlns:a16="http://schemas.microsoft.com/office/drawing/2014/main" val="2267502061"/>
                    </a:ext>
                  </a:extLst>
                </a:gridCol>
              </a:tblGrid>
              <a:tr h="4703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074569783"/>
                  </a:ext>
                </a:extLst>
              </a:tr>
              <a:tr h="7215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squamous cell carcinoma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Spindle cell type  1, desmoplastic type 1, adenoid type 1, 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squamous cell carcinoma of the sphenoidal sinus 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681570243"/>
                  </a:ext>
                </a:extLst>
              </a:tr>
              <a:tr h="5826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metastatic squamous cell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caricinoma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16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basosqumamos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cell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72561448"/>
                  </a:ext>
                </a:extLst>
              </a:tr>
              <a:tr h="509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BCC　infiltrating type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108561994"/>
                  </a:ext>
                </a:extLst>
              </a:tr>
              <a:tr h="410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NUT adnexal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136684786"/>
                  </a:ext>
                </a:extLst>
              </a:tr>
              <a:tr h="3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Hidradenocarcinoma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430162338"/>
                  </a:ext>
                </a:extLst>
              </a:tr>
              <a:tr h="3688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Porocarcinoma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463708466"/>
                  </a:ext>
                </a:extLst>
              </a:tr>
              <a:tr h="3688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apocrine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porocarcinoma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498983413"/>
                  </a:ext>
                </a:extLst>
              </a:tr>
              <a:tr h="3688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proliferating trichilemmal cyst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223982109"/>
                  </a:ext>
                </a:extLst>
              </a:tr>
              <a:tr h="3688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Branchial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35154000"/>
                  </a:ext>
                </a:extLst>
              </a:tr>
              <a:tr h="3688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Chondrosarcoma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21913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664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27333"/>
              </p:ext>
            </p:extLst>
          </p:nvPr>
        </p:nvGraphicFramePr>
        <p:xfrm>
          <a:off x="319489" y="476673"/>
          <a:ext cx="8494005" cy="58182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50552">
                  <a:extLst>
                    <a:ext uri="{9D8B030D-6E8A-4147-A177-3AD203B41FA5}">
                      <a16:colId xmlns:a16="http://schemas.microsoft.com/office/drawing/2014/main" val="900904289"/>
                    </a:ext>
                  </a:extLst>
                </a:gridCol>
                <a:gridCol w="1543453">
                  <a:extLst>
                    <a:ext uri="{9D8B030D-6E8A-4147-A177-3AD203B41FA5}">
                      <a16:colId xmlns:a16="http://schemas.microsoft.com/office/drawing/2014/main" val="3408705869"/>
                    </a:ext>
                  </a:extLst>
                </a:gridCol>
              </a:tblGrid>
              <a:tr h="3550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4225250245"/>
                  </a:ext>
                </a:extLst>
              </a:tr>
              <a:tr h="4372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BCC+Melanoma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0877221"/>
                  </a:ext>
                </a:extLst>
              </a:tr>
              <a:tr h="552957">
                <a:tc>
                  <a:txBody>
                    <a:bodyPr/>
                    <a:lstStyle/>
                    <a:p>
                      <a:pPr marL="0" marR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Lentigo </a:t>
                      </a: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maligna+melanoma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basal cell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78">
                <a:tc>
                  <a:txBody>
                    <a:bodyPr/>
                    <a:lstStyle/>
                    <a:p>
                      <a:pPr marL="0" marR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809531375"/>
                  </a:ext>
                </a:extLst>
              </a:tr>
              <a:tr h="5529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malignant melanoma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7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16534568"/>
                  </a:ext>
                </a:extLst>
              </a:tr>
              <a:tr h="5013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basal cell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27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814907239"/>
                  </a:ext>
                </a:extLst>
              </a:tr>
              <a:tr h="4920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Basosqmouaous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cell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2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Merkel cell carcinoma with Bowen disease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12376833"/>
                  </a:ext>
                </a:extLst>
              </a:tr>
              <a:tr h="552957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malignant </a:t>
                      </a: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basomelanocytic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tumor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941537520"/>
                  </a:ext>
                </a:extLst>
              </a:tr>
              <a:tr h="3629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trichoblastotma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822805713"/>
                  </a:ext>
                </a:extLst>
              </a:tr>
              <a:tr h="3678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Prolierating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trichilemmal cystic squamous cell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160642507"/>
                  </a:ext>
                </a:extLst>
              </a:tr>
              <a:tr h="3678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pigmented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porocarcinoma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353987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053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13534"/>
              </p:ext>
            </p:extLst>
          </p:nvPr>
        </p:nvGraphicFramePr>
        <p:xfrm>
          <a:off x="500315" y="921786"/>
          <a:ext cx="7961235" cy="5042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62922">
                  <a:extLst>
                    <a:ext uri="{9D8B030D-6E8A-4147-A177-3AD203B41FA5}">
                      <a16:colId xmlns:a16="http://schemas.microsoft.com/office/drawing/2014/main" val="646926280"/>
                    </a:ext>
                  </a:extLst>
                </a:gridCol>
                <a:gridCol w="1498313">
                  <a:extLst>
                    <a:ext uri="{9D8B030D-6E8A-4147-A177-3AD203B41FA5}">
                      <a16:colId xmlns:a16="http://schemas.microsoft.com/office/drawing/2014/main" val="4150087595"/>
                    </a:ext>
                  </a:extLst>
                </a:gridCol>
              </a:tblGrid>
              <a:tr h="4118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878835950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Clear cell sarcoma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944798849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112270501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malignant melanoma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464904109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Dermal melanoma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570711689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Nevoid melanoma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605188188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20786071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cutaneous melanocytoma with CRTC1-TRIM11 Fusion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9604416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melanocytoma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844641373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08550637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Proliferative nodule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PEComa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, borderline malignant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metastic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tumor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893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314582"/>
              </p:ext>
            </p:extLst>
          </p:nvPr>
        </p:nvGraphicFramePr>
        <p:xfrm>
          <a:off x="424041" y="476672"/>
          <a:ext cx="8295918" cy="6376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19228">
                  <a:extLst>
                    <a:ext uri="{9D8B030D-6E8A-4147-A177-3AD203B41FA5}">
                      <a16:colId xmlns:a16="http://schemas.microsoft.com/office/drawing/2014/main" val="3540612314"/>
                    </a:ext>
                  </a:extLst>
                </a:gridCol>
                <a:gridCol w="1276690">
                  <a:extLst>
                    <a:ext uri="{9D8B030D-6E8A-4147-A177-3AD203B41FA5}">
                      <a16:colId xmlns:a16="http://schemas.microsoft.com/office/drawing/2014/main" val="2153657512"/>
                    </a:ext>
                  </a:extLst>
                </a:gridCol>
              </a:tblGrid>
              <a:tr h="415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17581885"/>
                  </a:ext>
                </a:extLst>
              </a:tr>
              <a:tr h="419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Angioleiomyoma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19317483"/>
                  </a:ext>
                </a:extLst>
              </a:tr>
              <a:tr h="3745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leiomyoma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585227884"/>
                  </a:ext>
                </a:extLst>
              </a:tr>
              <a:tr h="4076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cutaneous dermal leiomyosarcoma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23786416"/>
                  </a:ext>
                </a:extLst>
              </a:tr>
              <a:tr h="46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EWSR1-SMAD3-positive fibroblastic tumor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62094421"/>
                  </a:ext>
                </a:extLst>
              </a:tr>
              <a:tr h="9742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Myopericytoma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, 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Solitary fibrous tumor, 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Calcifying aponeurotic fibroma</a:t>
                      </a:r>
                    </a:p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Myofibroma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inflammatory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myofibroblastic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tumor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Low-grade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myofibroblastic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sarcoma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Nodular fasciitis 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Angiosarcoma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Pyogenic granuloma-like Kaposi's sarcoma 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cutaneous epithelioid angiomatous nodule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cellular schwannoma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Pleomorphic dermal sarcoma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Melanoma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mixed tumor of the skin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63126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899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334835"/>
              </p:ext>
            </p:extLst>
          </p:nvPr>
        </p:nvGraphicFramePr>
        <p:xfrm>
          <a:off x="198303" y="1143175"/>
          <a:ext cx="8747393" cy="4255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3764">
                  <a:extLst>
                    <a:ext uri="{9D8B030D-6E8A-4147-A177-3AD203B41FA5}">
                      <a16:colId xmlns:a16="http://schemas.microsoft.com/office/drawing/2014/main" val="467280251"/>
                    </a:ext>
                  </a:extLst>
                </a:gridCol>
                <a:gridCol w="1433629">
                  <a:extLst>
                    <a:ext uri="{9D8B030D-6E8A-4147-A177-3AD203B41FA5}">
                      <a16:colId xmlns:a16="http://schemas.microsoft.com/office/drawing/2014/main" val="2478287245"/>
                    </a:ext>
                  </a:extLst>
                </a:gridCol>
              </a:tblGrid>
              <a:tr h="512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32129984"/>
                  </a:ext>
                </a:extLst>
              </a:tr>
              <a:tr h="2205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Dermatofiboma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/ fibrous histiocytoma</a:t>
                      </a:r>
                    </a:p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Dermatofibroma with follicular induction                                       5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Dermatofibroma with follicular and sebaceous differentiation       3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Dermatofibroma with follicular germinative cells differentiation   1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Dermatofibroma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cellular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type                                                           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79364544"/>
                  </a:ext>
                </a:extLst>
              </a:tr>
              <a:tr h="512375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Atypical fibrous histiocytoma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malignant fibrous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histocytoma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856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45792"/>
              </p:ext>
            </p:extLst>
          </p:nvPr>
        </p:nvGraphicFramePr>
        <p:xfrm>
          <a:off x="214829" y="585386"/>
          <a:ext cx="8714342" cy="6272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60589">
                  <a:extLst>
                    <a:ext uri="{9D8B030D-6E8A-4147-A177-3AD203B41FA5}">
                      <a16:colId xmlns:a16="http://schemas.microsoft.com/office/drawing/2014/main" val="4164019787"/>
                    </a:ext>
                  </a:extLst>
                </a:gridCol>
                <a:gridCol w="953753">
                  <a:extLst>
                    <a:ext uri="{9D8B030D-6E8A-4147-A177-3AD203B41FA5}">
                      <a16:colId xmlns:a16="http://schemas.microsoft.com/office/drawing/2014/main" val="3280008681"/>
                    </a:ext>
                  </a:extLst>
                </a:gridCol>
              </a:tblGrid>
              <a:tr h="4606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279466506"/>
                  </a:ext>
                </a:extLst>
              </a:tr>
              <a:tr h="9770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inflammatory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myofibroblastic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tumor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763432717"/>
                  </a:ext>
                </a:extLst>
              </a:tr>
              <a:tr h="14960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Dermatofibroma(fibrous histiocytoma)</a:t>
                      </a:r>
                    </a:p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 subcutaneous type                                      1</a:t>
                      </a:r>
                    </a:p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 Cellular benign fibrous histiocytoma         1</a:t>
                      </a:r>
                    </a:p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 Deep fibrous histiocytoma                         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7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720707866"/>
                  </a:ext>
                </a:extLst>
              </a:tr>
              <a:tr h="7658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desmoid type fibromatosis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589173755"/>
                  </a:ext>
                </a:extLst>
              </a:tr>
              <a:tr h="9770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spindle cell neoplasm with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myofibroblastic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differentiation</a:t>
                      </a:r>
                    </a:p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Nodular fasciitis</a:t>
                      </a:r>
                    </a:p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Dermatofibrosarcoma protuberans</a:t>
                      </a:r>
                    </a:p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atypical fibrous histiocytoma</a:t>
                      </a:r>
                    </a:p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epithelial fibrous histiocytoma</a:t>
                      </a:r>
                    </a:p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Low-grade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fibromyxoid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sarcoma</a:t>
                      </a:r>
                    </a:p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Undifferentiated pleomorphic sarcoma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770821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864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062164"/>
              </p:ext>
            </p:extLst>
          </p:nvPr>
        </p:nvGraphicFramePr>
        <p:xfrm>
          <a:off x="519830" y="728844"/>
          <a:ext cx="8104339" cy="4853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29260">
                  <a:extLst>
                    <a:ext uri="{9D8B030D-6E8A-4147-A177-3AD203B41FA5}">
                      <a16:colId xmlns:a16="http://schemas.microsoft.com/office/drawing/2014/main" val="1316403046"/>
                    </a:ext>
                  </a:extLst>
                </a:gridCol>
                <a:gridCol w="775079">
                  <a:extLst>
                    <a:ext uri="{9D8B030D-6E8A-4147-A177-3AD203B41FA5}">
                      <a16:colId xmlns:a16="http://schemas.microsoft.com/office/drawing/2014/main" val="1854437313"/>
                    </a:ext>
                  </a:extLst>
                </a:gridCol>
              </a:tblGrid>
              <a:tr h="700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18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01179488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extraskeletal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myxoid chondrosarcoma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053756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Mucinous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0374089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Malignant myxoid glomus tumor</a:t>
                      </a:r>
                    </a:p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Low-grade myxofibrosarcoma</a:t>
                      </a:r>
                    </a:p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Myoepithelioma</a:t>
                      </a:r>
                    </a:p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adenoid cystic carcinoma</a:t>
                      </a:r>
                    </a:p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syringomatous carcinoma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Nodular fasciitis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dermatofibrosarcoma protuberans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cutaneous epithelioid angiomatous nodule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cribriform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1997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342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086825"/>
              </p:ext>
            </p:extLst>
          </p:nvPr>
        </p:nvGraphicFramePr>
        <p:xfrm>
          <a:off x="1089764" y="458906"/>
          <a:ext cx="6964471" cy="63164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99759">
                  <a:extLst>
                    <a:ext uri="{9D8B030D-6E8A-4147-A177-3AD203B41FA5}">
                      <a16:colId xmlns:a16="http://schemas.microsoft.com/office/drawing/2014/main" val="145805726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val="3185414347"/>
                    </a:ext>
                  </a:extLst>
                </a:gridCol>
              </a:tblGrid>
              <a:tr h="3718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789285033"/>
                  </a:ext>
                </a:extLst>
              </a:tr>
              <a:tr h="4472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Pseudolymphoma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3436400"/>
                  </a:ext>
                </a:extLst>
              </a:tr>
              <a:tr h="368621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primary cutaneous </a:t>
                      </a: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margical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zone lymphoma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2659022"/>
                  </a:ext>
                </a:extLst>
              </a:tr>
              <a:tr h="397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plasmacytosis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2468590"/>
                  </a:ext>
                </a:extLst>
              </a:tr>
              <a:tr h="4076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IgG4 relating disease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7505441"/>
                  </a:ext>
                </a:extLst>
              </a:tr>
              <a:tr h="3635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cutaneous B-cell lymphoma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5111557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Cutaneous involvement of mature B-cell lymphoma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9646347"/>
                  </a:ext>
                </a:extLst>
              </a:tr>
              <a:tr h="351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castleman’s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disease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cutaneous plasmacytosis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Lymphomatoid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granulomatosis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5626749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Lymphocytoma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cutis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3180069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Primary cutaneous CD４+ small/medium T lymphoproliferative disorder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9455568"/>
                  </a:ext>
                </a:extLst>
              </a:tr>
              <a:tr h="4732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Hodgkin lymphoma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7067047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Syphilis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1333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682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825654"/>
              </p:ext>
            </p:extLst>
          </p:nvPr>
        </p:nvGraphicFramePr>
        <p:xfrm>
          <a:off x="713984" y="931438"/>
          <a:ext cx="7716032" cy="5801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1632">
                  <a:extLst>
                    <a:ext uri="{9D8B030D-6E8A-4147-A177-3AD203B41FA5}">
                      <a16:colId xmlns:a16="http://schemas.microsoft.com/office/drawing/2014/main" val="23123917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3887518"/>
                    </a:ext>
                  </a:extLst>
                </a:gridCol>
              </a:tblGrid>
              <a:tr h="668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20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87618504"/>
                  </a:ext>
                </a:extLst>
              </a:tr>
              <a:tr h="668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pyoderma gangrenosum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7701677"/>
                  </a:ext>
                </a:extLst>
              </a:tr>
              <a:tr h="668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Rheumatoid vasculitis /Malignant rheumatoid arthritis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4759283"/>
                  </a:ext>
                </a:extLst>
              </a:tr>
              <a:tr h="668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Kaposi's 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8011645"/>
                  </a:ext>
                </a:extLst>
              </a:tr>
              <a:tr h="668772">
                <a:tc>
                  <a:txBody>
                    <a:bodyPr/>
                    <a:lstStyle/>
                    <a:p>
                      <a:r>
                        <a:rPr lang="en-US" altLang="ja-JP" sz="2000" dirty="0"/>
                        <a:t>rheumatoid neutrophilic dermatitis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9438741"/>
                  </a:ext>
                </a:extLst>
              </a:tr>
              <a:tr h="252635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313216"/>
                  </a:ext>
                </a:extLst>
              </a:tr>
              <a:tr h="668772">
                <a:tc>
                  <a:txBody>
                    <a:bodyPr/>
                    <a:lstStyle/>
                    <a:p>
                      <a:r>
                        <a:rPr lang="en-US" altLang="ja-JP" sz="2000" dirty="0"/>
                        <a:t>Skin lesion as a side effect of anti-IL-6 therapy</a:t>
                      </a:r>
                    </a:p>
                    <a:p>
                      <a:r>
                        <a:rPr lang="en-US" altLang="ja-JP" sz="2000" dirty="0"/>
                        <a:t>Drug related bleeding diathesis</a:t>
                      </a:r>
                    </a:p>
                    <a:p>
                      <a:r>
                        <a:rPr lang="en-US" altLang="ja-JP" sz="2000" dirty="0" err="1"/>
                        <a:t>Pseudomyogenic</a:t>
                      </a:r>
                      <a:r>
                        <a:rPr lang="en-US" altLang="ja-JP" sz="2000" dirty="0"/>
                        <a:t> hemangioendothelioma due to Tocilizumab</a:t>
                      </a:r>
                    </a:p>
                    <a:p>
                      <a:r>
                        <a:rPr lang="en-US" altLang="ja-JP" sz="2000" dirty="0"/>
                        <a:t>fungus infection</a:t>
                      </a:r>
                    </a:p>
                    <a:p>
                      <a:r>
                        <a:rPr lang="en-US" altLang="ja-JP" sz="2000" dirty="0"/>
                        <a:t>ulcer(bacterial infection)</a:t>
                      </a:r>
                    </a:p>
                    <a:p>
                      <a:r>
                        <a:rPr lang="en-US" altLang="ja-JP" sz="2000" dirty="0"/>
                        <a:t>pseudo Kaposi sarcoma</a:t>
                      </a:r>
                    </a:p>
                    <a:p>
                      <a:r>
                        <a:rPr lang="en-US" altLang="ja-JP" sz="2000" dirty="0"/>
                        <a:t>Cutaneous </a:t>
                      </a:r>
                      <a:r>
                        <a:rPr lang="en-US" altLang="ja-JP" sz="2000" dirty="0" err="1"/>
                        <a:t>Epitheloid</a:t>
                      </a:r>
                      <a:r>
                        <a:rPr lang="en-US" altLang="ja-JP" sz="2000" dirty="0"/>
                        <a:t> Angiomatous nodule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2073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23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458766"/>
              </p:ext>
            </p:extLst>
          </p:nvPr>
        </p:nvGraphicFramePr>
        <p:xfrm>
          <a:off x="420262" y="586934"/>
          <a:ext cx="8303476" cy="6007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96447">
                  <a:extLst>
                    <a:ext uri="{9D8B030D-6E8A-4147-A177-3AD203B41FA5}">
                      <a16:colId xmlns:a16="http://schemas.microsoft.com/office/drawing/2014/main" val="3393556945"/>
                    </a:ext>
                  </a:extLst>
                </a:gridCol>
                <a:gridCol w="707029">
                  <a:extLst>
                    <a:ext uri="{9D8B030D-6E8A-4147-A177-3AD203B41FA5}">
                      <a16:colId xmlns:a16="http://schemas.microsoft.com/office/drawing/2014/main" val="3765141588"/>
                    </a:ext>
                  </a:extLst>
                </a:gridCol>
              </a:tblGrid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915077769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hereditary hemorrhagic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telangiectacia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(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Rendu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-Osler-Weber syndrome)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358945990"/>
                  </a:ext>
                </a:extLst>
              </a:tr>
              <a:tr h="28881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831801758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arteriovenous malformation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6397851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Superficial digital arteriovenous malformation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780054190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eccrine angiomatous hamartoma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97757381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Angioblastoma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36857006"/>
                  </a:ext>
                </a:extLst>
              </a:tr>
              <a:tr h="506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Angiokeratoma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575598308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Klippel-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Trenanay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-Weber syndrome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790154733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POEMS syndrome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93723065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Kaposi’s sarcoma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8029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361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578288"/>
              </p:ext>
            </p:extLst>
          </p:nvPr>
        </p:nvGraphicFramePr>
        <p:xfrm>
          <a:off x="506776" y="1055899"/>
          <a:ext cx="7267284" cy="50543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34">
                  <a:extLst>
                    <a:ext uri="{9D8B030D-6E8A-4147-A177-3AD203B41FA5}">
                      <a16:colId xmlns:a16="http://schemas.microsoft.com/office/drawing/2014/main" val="2341794068"/>
                    </a:ext>
                  </a:extLst>
                </a:gridCol>
                <a:gridCol w="786550">
                  <a:extLst>
                    <a:ext uri="{9D8B030D-6E8A-4147-A177-3AD203B41FA5}">
                      <a16:colId xmlns:a16="http://schemas.microsoft.com/office/drawing/2014/main" val="4071991819"/>
                    </a:ext>
                  </a:extLst>
                </a:gridCol>
              </a:tblGrid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Adv 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09195713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Inverted follicular keratosis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9400011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Prolierating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trichilemmal cyst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4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7040597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pilomatricoma</a:t>
                      </a:r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2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846456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Trichilemmal cyst</a:t>
                      </a:r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1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6077551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malignant </a:t>
                      </a:r>
                      <a:r>
                        <a:rPr lang="en-US" altLang="ja-JP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pilomatricoma</a:t>
                      </a:r>
                      <a:r>
                        <a:rPr lang="en-US" altLang="ja-JP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ja-JP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pilomatrix</a:t>
                      </a:r>
                      <a:r>
                        <a:rPr lang="en-US" altLang="ja-JP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carcinoma)</a:t>
                      </a:r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1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Holocrine poroma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basosquamous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Cystic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panfolliculoma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mix tumor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Iatrogenic immunodeficiency-associated lymphoproliferative disorder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684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2947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783944"/>
              </p:ext>
            </p:extLst>
          </p:nvPr>
        </p:nvGraphicFramePr>
        <p:xfrm>
          <a:off x="727113" y="331350"/>
          <a:ext cx="7267284" cy="65237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34">
                  <a:extLst>
                    <a:ext uri="{9D8B030D-6E8A-4147-A177-3AD203B41FA5}">
                      <a16:colId xmlns:a16="http://schemas.microsoft.com/office/drawing/2014/main" val="2341794068"/>
                    </a:ext>
                  </a:extLst>
                </a:gridCol>
                <a:gridCol w="786550">
                  <a:extLst>
                    <a:ext uri="{9D8B030D-6E8A-4147-A177-3AD203B41FA5}">
                      <a16:colId xmlns:a16="http://schemas.microsoft.com/office/drawing/2014/main" val="4071991819"/>
                    </a:ext>
                  </a:extLst>
                </a:gridCol>
              </a:tblGrid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Adv 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09195713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Spindle cell squamous cell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9400011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Squamous cell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2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7040597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desmoplastic squamous cell carcinoma</a:t>
                      </a:r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1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846456"/>
                  </a:ext>
                </a:extLst>
              </a:tr>
              <a:tr h="144547">
                <a:tc>
                  <a:txBody>
                    <a:bodyPr/>
                    <a:lstStyle/>
                    <a:p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6077551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metastatic breast cancer</a:t>
                      </a:r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4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v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microcystic adnexal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v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Basal cell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BCC morphea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Syringomatous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3973048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sebacious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0035622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Lymphoepithelioma-like carcinoma of skin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896397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malignant melanoma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v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9667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857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2947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915017"/>
              </p:ext>
            </p:extLst>
          </p:nvPr>
        </p:nvGraphicFramePr>
        <p:xfrm>
          <a:off x="782197" y="959311"/>
          <a:ext cx="7267284" cy="4749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34">
                  <a:extLst>
                    <a:ext uri="{9D8B030D-6E8A-4147-A177-3AD203B41FA5}">
                      <a16:colId xmlns:a16="http://schemas.microsoft.com/office/drawing/2014/main" val="2341794068"/>
                    </a:ext>
                  </a:extLst>
                </a:gridCol>
                <a:gridCol w="786550">
                  <a:extLst>
                    <a:ext uri="{9D8B030D-6E8A-4147-A177-3AD203B41FA5}">
                      <a16:colId xmlns:a16="http://schemas.microsoft.com/office/drawing/2014/main" val="4071991819"/>
                    </a:ext>
                  </a:extLst>
                </a:gridCol>
              </a:tblGrid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Adv 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09195713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basosquamous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9400011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Basosquamous carcinoma (metatypical BCC)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1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7040597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9338658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Squamous cell carcinoma</a:t>
                      </a:r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4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846456"/>
                  </a:ext>
                </a:extLst>
              </a:tr>
              <a:tr h="144547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Follicular squamous cell carcinoma</a:t>
                      </a:r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3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6077551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basal cell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besal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cell carcinoma with squamous differentiation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v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besal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cell carcinoma with squamous differentiation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778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2947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5734"/>
              </p:ext>
            </p:extLst>
          </p:nvPr>
        </p:nvGraphicFramePr>
        <p:xfrm>
          <a:off x="894290" y="1635201"/>
          <a:ext cx="7355419" cy="3587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8869">
                  <a:extLst>
                    <a:ext uri="{9D8B030D-6E8A-4147-A177-3AD203B41FA5}">
                      <a16:colId xmlns:a16="http://schemas.microsoft.com/office/drawing/2014/main" val="2341794068"/>
                    </a:ext>
                  </a:extLst>
                </a:gridCol>
                <a:gridCol w="786550">
                  <a:extLst>
                    <a:ext uri="{9D8B030D-6E8A-4147-A177-3AD203B41FA5}">
                      <a16:colId xmlns:a16="http://schemas.microsoft.com/office/drawing/2014/main" val="4071991819"/>
                    </a:ext>
                  </a:extLst>
                </a:gridCol>
              </a:tblGrid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Adv 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09195713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Malignant melanoma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9400011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desmoplastic melanoma</a:t>
                      </a:r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2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8999325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Recurrence of a malignant melanoma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1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7040597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Spitzoid</a:t>
                      </a:r>
                      <a:r>
                        <a:rPr lang="en-US" altLang="ja-JP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melanoma</a:t>
                      </a:r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1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846456"/>
                  </a:ext>
                </a:extLst>
              </a:tr>
              <a:tr h="482909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Spindle cell type malignant melanoma</a:t>
                      </a:r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>
                          <a:latin typeface="Times New Romanv"/>
                        </a:rPr>
                        <a:t>1</a:t>
                      </a:r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6077551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endParaRPr lang="ja-JP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2000" dirty="0">
                        <a:latin typeface="Times New Romanv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clear cell 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v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53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709816"/>
              </p:ext>
            </p:extLst>
          </p:nvPr>
        </p:nvGraphicFramePr>
        <p:xfrm>
          <a:off x="420262" y="862351"/>
          <a:ext cx="8303476" cy="5595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96447">
                  <a:extLst>
                    <a:ext uri="{9D8B030D-6E8A-4147-A177-3AD203B41FA5}">
                      <a16:colId xmlns:a16="http://schemas.microsoft.com/office/drawing/2014/main" val="3393556945"/>
                    </a:ext>
                  </a:extLst>
                </a:gridCol>
                <a:gridCol w="707029">
                  <a:extLst>
                    <a:ext uri="{9D8B030D-6E8A-4147-A177-3AD203B41FA5}">
                      <a16:colId xmlns:a16="http://schemas.microsoft.com/office/drawing/2014/main" val="3765141588"/>
                    </a:ext>
                  </a:extLst>
                </a:gridCol>
              </a:tblGrid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915077769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transient acantholytic dermatosis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　（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Grover disease）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358945990"/>
                  </a:ext>
                </a:extLst>
              </a:tr>
              <a:tr h="289780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831801758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Darier's disease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7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6397851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Relapsing linear acantholytic dermatosis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780054190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97757381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acquired epidermolysis bullosa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36857006"/>
                  </a:ext>
                </a:extLst>
              </a:tr>
              <a:tr h="7456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Warty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dyskeratoma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575598308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papillomatous hyperkeratotic papule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790154733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Verrucous epidermal nevus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148554507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Acantholytic epidermal nevus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195772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74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343479"/>
              </p:ext>
            </p:extLst>
          </p:nvPr>
        </p:nvGraphicFramePr>
        <p:xfrm>
          <a:off x="602408" y="1041928"/>
          <a:ext cx="7929006" cy="5691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51959">
                  <a:extLst>
                    <a:ext uri="{9D8B030D-6E8A-4147-A177-3AD203B41FA5}">
                      <a16:colId xmlns:a16="http://schemas.microsoft.com/office/drawing/2014/main" val="1504252592"/>
                    </a:ext>
                  </a:extLst>
                </a:gridCol>
                <a:gridCol w="977047">
                  <a:extLst>
                    <a:ext uri="{9D8B030D-6E8A-4147-A177-3AD203B41FA5}">
                      <a16:colId xmlns:a16="http://schemas.microsoft.com/office/drawing/2014/main" val="658346842"/>
                    </a:ext>
                  </a:extLst>
                </a:gridCol>
              </a:tblGrid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640917571"/>
                  </a:ext>
                </a:extLst>
              </a:tr>
              <a:tr h="5643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Rheumatoid nodule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515832528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accelerated rheumatoid nodule due to anti IL-6 receptor antibody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16108417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Palisaded neutrophilic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granuloamtous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dermatitis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85458374"/>
                  </a:ext>
                </a:extLst>
              </a:tr>
              <a:tr h="88336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144655635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Granuloma annulare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08401245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Drug-induced generalized granuloma annulare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599153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92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41238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304184"/>
              </p:ext>
            </p:extLst>
          </p:nvPr>
        </p:nvGraphicFramePr>
        <p:xfrm>
          <a:off x="220337" y="996195"/>
          <a:ext cx="8703325" cy="5533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44834">
                  <a:extLst>
                    <a:ext uri="{9D8B030D-6E8A-4147-A177-3AD203B41FA5}">
                      <a16:colId xmlns:a16="http://schemas.microsoft.com/office/drawing/2014/main" val="1563357927"/>
                    </a:ext>
                  </a:extLst>
                </a:gridCol>
                <a:gridCol w="1358491">
                  <a:extLst>
                    <a:ext uri="{9D8B030D-6E8A-4147-A177-3AD203B41FA5}">
                      <a16:colId xmlns:a16="http://schemas.microsoft.com/office/drawing/2014/main" val="191192459"/>
                    </a:ext>
                  </a:extLst>
                </a:gridCol>
              </a:tblGrid>
              <a:tr h="3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723233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Metastasis of thyroid papillary carcinoma</a:t>
                      </a:r>
                    </a:p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　　　　　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needle tract implantation     2 </a:t>
                      </a:r>
                    </a:p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            cutaneous invasion             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03575872"/>
                  </a:ext>
                </a:extLst>
              </a:tr>
              <a:tr h="3867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Cutaneous metastasis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638116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832647736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Hidradenoma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papilliferum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728321643"/>
                  </a:ext>
                </a:extLst>
              </a:tr>
              <a:tr h="1238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Mucinous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605697136"/>
                  </a:ext>
                </a:extLst>
              </a:tr>
              <a:tr h="4646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Syroigocystadenoma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papiliferum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253805907"/>
                  </a:ext>
                </a:extLst>
              </a:tr>
              <a:tr h="1822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Apocrine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hidrocystoma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/ apocrine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cystademoma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251033942"/>
                  </a:ext>
                </a:extLst>
              </a:tr>
              <a:tr h="428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tubular papillary adenoma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6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Tubulopapillary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 cystic adenoma with apocrine differentiation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hidradenocarcinoma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papilliferum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238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apocrine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570770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876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62834"/>
              </p:ext>
            </p:extLst>
          </p:nvPr>
        </p:nvGraphicFramePr>
        <p:xfrm>
          <a:off x="612938" y="476672"/>
          <a:ext cx="8089676" cy="5819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8138">
                  <a:extLst>
                    <a:ext uri="{9D8B030D-6E8A-4147-A177-3AD203B41FA5}">
                      <a16:colId xmlns:a16="http://schemas.microsoft.com/office/drawing/2014/main" val="525311360"/>
                    </a:ext>
                  </a:extLst>
                </a:gridCol>
                <a:gridCol w="1401538">
                  <a:extLst>
                    <a:ext uri="{9D8B030D-6E8A-4147-A177-3AD203B41FA5}">
                      <a16:colId xmlns:a16="http://schemas.microsoft.com/office/drawing/2014/main" val="2267502061"/>
                    </a:ext>
                  </a:extLst>
                </a:gridCol>
              </a:tblGrid>
              <a:tr h="383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074569783"/>
                  </a:ext>
                </a:extLst>
              </a:tr>
              <a:tr h="469838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Poroid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hidradenoma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7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681570243"/>
                  </a:ext>
                </a:extLst>
              </a:tr>
              <a:tr h="5288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hidradenoma（solid-cystic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type）+ dermal duct tumor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688531831"/>
                  </a:ext>
                </a:extLst>
              </a:tr>
              <a:tr h="37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poroma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405658864"/>
                  </a:ext>
                </a:extLst>
              </a:tr>
              <a:tr h="25338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475983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mixed tumor of the skin   (apocrine type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　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1, eccrine variant 1)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02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13807439"/>
                  </a:ext>
                </a:extLst>
              </a:tr>
              <a:tr h="383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Digital papillary adenocarcinoma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396580981"/>
                  </a:ext>
                </a:extLst>
              </a:tr>
              <a:tr h="316535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00493828"/>
                  </a:ext>
                </a:extLst>
              </a:tr>
              <a:tr h="3216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Spiradenoma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18282538"/>
                  </a:ext>
                </a:extLst>
              </a:tr>
              <a:tr h="580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spiradenocylindroma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477692315"/>
                  </a:ext>
                </a:extLst>
              </a:tr>
              <a:tr h="209927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hidradenocarcinoma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393325660"/>
                  </a:ext>
                </a:extLst>
              </a:tr>
              <a:tr h="209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Benigh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Poroid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neoplasms(Apocrine type)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155684489"/>
                  </a:ext>
                </a:extLst>
              </a:tr>
              <a:tr h="2099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Unclassifiable sweat-gland tumor, favor benign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805373889"/>
                  </a:ext>
                </a:extLst>
              </a:tr>
              <a:tr h="5517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cutaneous conventional myoepithelioma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972478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862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73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770350"/>
              </p:ext>
            </p:extLst>
          </p:nvPr>
        </p:nvGraphicFramePr>
        <p:xfrm>
          <a:off x="424149" y="829130"/>
          <a:ext cx="8119432" cy="51997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1281">
                  <a:extLst>
                    <a:ext uri="{9D8B030D-6E8A-4147-A177-3AD203B41FA5}">
                      <a16:colId xmlns:a16="http://schemas.microsoft.com/office/drawing/2014/main" val="525311360"/>
                    </a:ext>
                  </a:extLst>
                </a:gridCol>
                <a:gridCol w="1438151">
                  <a:extLst>
                    <a:ext uri="{9D8B030D-6E8A-4147-A177-3AD203B41FA5}">
                      <a16:colId xmlns:a16="http://schemas.microsoft.com/office/drawing/2014/main" val="2267502061"/>
                    </a:ext>
                  </a:extLst>
                </a:gridCol>
              </a:tblGrid>
              <a:tr h="4703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074569783"/>
                  </a:ext>
                </a:extLst>
              </a:tr>
              <a:tr h="7215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Endcrine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mucin-producing sweat gland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681570243"/>
                  </a:ext>
                </a:extLst>
              </a:tr>
              <a:tr h="7916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mucinous carcinoma of the skin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72561448"/>
                  </a:ext>
                </a:extLst>
              </a:tr>
              <a:tr h="7916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endocrine mucin producing sweat gland carcinoma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/ mucinous carcinoma of the skin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240075137"/>
                  </a:ext>
                </a:extLst>
              </a:tr>
              <a:tr h="509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apocrine hidradenoma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108561994"/>
                  </a:ext>
                </a:extLst>
              </a:tr>
              <a:tr h="410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Metastatic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136684786"/>
                  </a:ext>
                </a:extLst>
              </a:tr>
              <a:tr h="3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invaseive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ductal carcinoma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430162338"/>
                  </a:ext>
                </a:extLst>
              </a:tr>
              <a:tr h="3688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Primary low-grade neuroendocrine carcinoma of the skin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463708466"/>
                  </a:ext>
                </a:extLst>
              </a:tr>
              <a:tr h="3688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sebaceoma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498983413"/>
                  </a:ext>
                </a:extLst>
              </a:tr>
              <a:tr h="3688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sebaceous borderline neoplasm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223982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908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564309"/>
              </p:ext>
            </p:extLst>
          </p:nvPr>
        </p:nvGraphicFramePr>
        <p:xfrm>
          <a:off x="49576" y="775951"/>
          <a:ext cx="9044848" cy="57640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9942">
                  <a:extLst>
                    <a:ext uri="{9D8B030D-6E8A-4147-A177-3AD203B41FA5}">
                      <a16:colId xmlns:a16="http://schemas.microsoft.com/office/drawing/2014/main" val="900904289"/>
                    </a:ext>
                  </a:extLst>
                </a:gridCol>
                <a:gridCol w="1244906">
                  <a:extLst>
                    <a:ext uri="{9D8B030D-6E8A-4147-A177-3AD203B41FA5}">
                      <a16:colId xmlns:a16="http://schemas.microsoft.com/office/drawing/2014/main" val="3408705869"/>
                    </a:ext>
                  </a:extLst>
                </a:gridCol>
              </a:tblGrid>
              <a:tr h="548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4225250245"/>
                  </a:ext>
                </a:extLst>
              </a:tr>
              <a:tr h="548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Merkel cell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0877221"/>
                  </a:ext>
                </a:extLst>
              </a:tr>
              <a:tr h="548843">
                <a:tc>
                  <a:txBody>
                    <a:bodyPr/>
                    <a:lstStyle/>
                    <a:p>
                      <a:pPr marL="0" marR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Mekel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cell carcinoma with Bowen disease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Merkel cell carcinoma with divergent differentiation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Merkel cell carcinoma with ductal differentiation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combined Merkel/sweat gland cell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Carcinosarcoma (Merkel cell +adeno. ca. with atypical spindle cell tumor)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12376833"/>
                  </a:ext>
                </a:extLst>
              </a:tr>
              <a:tr h="31047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47212558"/>
                  </a:ext>
                </a:extLst>
              </a:tr>
              <a:tr h="548843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Mucoepidermpid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carcinoma with Bowen's disease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941537520"/>
                  </a:ext>
                </a:extLst>
              </a:tr>
              <a:tr h="9886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Primary cutaneous neuroendocrine carcinoma, small cell variant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822805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383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38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391558"/>
              </p:ext>
            </p:extLst>
          </p:nvPr>
        </p:nvGraphicFramePr>
        <p:xfrm>
          <a:off x="165253" y="476672"/>
          <a:ext cx="8435972" cy="63614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10491">
                  <a:extLst>
                    <a:ext uri="{9D8B030D-6E8A-4147-A177-3AD203B41FA5}">
                      <a16:colId xmlns:a16="http://schemas.microsoft.com/office/drawing/2014/main" val="452165179"/>
                    </a:ext>
                  </a:extLst>
                </a:gridCol>
                <a:gridCol w="1225481">
                  <a:extLst>
                    <a:ext uri="{9D8B030D-6E8A-4147-A177-3AD203B41FA5}">
                      <a16:colId xmlns:a16="http://schemas.microsoft.com/office/drawing/2014/main" val="2809979113"/>
                    </a:ext>
                  </a:extLst>
                </a:gridCol>
              </a:tblGrid>
              <a:tr h="481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471992400"/>
                  </a:ext>
                </a:extLst>
              </a:tr>
              <a:tr h="606197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Squamous cell carcinoma  6/ 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Bowen carcinoma  2</a:t>
                      </a:r>
                    </a:p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with eccrine </a:t>
                      </a: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syringofibroadenoma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1</a:t>
                      </a:r>
                    </a:p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with </a:t>
                      </a: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syringofibroadenomatous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features 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223599776"/>
                  </a:ext>
                </a:extLst>
              </a:tr>
              <a:tr h="197813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66574615"/>
                  </a:ext>
                </a:extLst>
              </a:tr>
              <a:tr h="481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Bowen's disease 5 / 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SCC in situ  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 with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syringofibroadenomatous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hyperplasia  4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 with eccrine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syringofibroadenoma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4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 with 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atypical decubitus fibroplasia, and metaplastic synovial cyst  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7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90443779"/>
                  </a:ext>
                </a:extLst>
              </a:tr>
              <a:tr h="311211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090539275"/>
                  </a:ext>
                </a:extLst>
              </a:tr>
              <a:tr h="6061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Basal cell carcinoma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with 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fibroepithelioma of Pinkus                    1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  with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syringofibroadenomatous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hyperplasia   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593334481"/>
                  </a:ext>
                </a:extLst>
              </a:tr>
              <a:tr h="163875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96474141"/>
                  </a:ext>
                </a:extLst>
              </a:tr>
              <a:tr h="48135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porocarcinoma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961855132"/>
                  </a:ext>
                </a:extLst>
              </a:tr>
              <a:tr h="481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Solitary Bowenoid eccrine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syringofibroadenoma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7810785"/>
                  </a:ext>
                </a:extLst>
              </a:tr>
              <a:tr h="3974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Eccrine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syringofibroadenoma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882485903"/>
                  </a:ext>
                </a:extLst>
              </a:tr>
              <a:tr h="481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Chronic bursitis with epidermal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fibroepitheliomatous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change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426603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2848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1371</Words>
  <Application>Microsoft Office PowerPoint</Application>
  <PresentationFormat>画面に合わせる (4:3)</PresentationFormat>
  <Paragraphs>462</Paragraphs>
  <Slides>23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9" baseType="lpstr">
      <vt:lpstr>HGPｺﾞｼｯｸE</vt:lpstr>
      <vt:lpstr>Times New Romanv</vt:lpstr>
      <vt:lpstr>Arial</vt:lpstr>
      <vt:lpstr>Calibri</vt:lpstr>
      <vt:lpstr>Times New Roman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皮膚科医局</dc:creator>
  <cp:lastModifiedBy>平田　央</cp:lastModifiedBy>
  <cp:revision>116</cp:revision>
  <dcterms:created xsi:type="dcterms:W3CDTF">2016-06-15T12:53:03Z</dcterms:created>
  <dcterms:modified xsi:type="dcterms:W3CDTF">2022-04-06T22:35:39Z</dcterms:modified>
</cp:coreProperties>
</file>