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387" r:id="rId3"/>
    <p:sldId id="388" r:id="rId4"/>
    <p:sldId id="389" r:id="rId5"/>
    <p:sldId id="298" r:id="rId6"/>
    <p:sldId id="263" r:id="rId7"/>
    <p:sldId id="264" r:id="rId8"/>
    <p:sldId id="265" r:id="rId9"/>
    <p:sldId id="390" r:id="rId10"/>
    <p:sldId id="267" r:id="rId11"/>
    <p:sldId id="268" r:id="rId12"/>
    <p:sldId id="314" r:id="rId13"/>
    <p:sldId id="330" r:id="rId14"/>
    <p:sldId id="326" r:id="rId15"/>
    <p:sldId id="292" r:id="rId16"/>
    <p:sldId id="354" r:id="rId17"/>
    <p:sldId id="294" r:id="rId18"/>
    <p:sldId id="295" r:id="rId19"/>
    <p:sldId id="296" r:id="rId20"/>
    <p:sldId id="332" r:id="rId21"/>
    <p:sldId id="339" r:id="rId22"/>
    <p:sldId id="302" r:id="rId23"/>
    <p:sldId id="329" r:id="rId24"/>
    <p:sldId id="301" r:id="rId25"/>
    <p:sldId id="333" r:id="rId26"/>
    <p:sldId id="334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1489" autoAdjust="0"/>
  </p:normalViewPr>
  <p:slideViewPr>
    <p:cSldViewPr snapToGrid="0">
      <p:cViewPr varScale="1">
        <p:scale>
          <a:sx n="71" d="100"/>
          <a:sy n="71" d="100"/>
        </p:scale>
        <p:origin x="1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91DDF-EC48-49A5-8506-75EA8F518EC8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2093B-2F26-4252-A232-A8EEFAC7A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04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2093B-2F26-4252-A232-A8EEFAC7AC1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612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2093B-2F26-4252-A232-A8EEFAC7AC1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210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62093B-2F26-4252-A232-A8EEFAC7AC1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79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82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192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655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11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18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71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70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31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56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22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99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312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79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3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9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45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4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5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9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6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57175"/>
            <a:fld id="{7695BB8B-5167-EF44-BCED-3E2276DBC1F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257175"/>
              <a:t>2021/4/1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5717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57175"/>
            <a:fld id="{C0CAF3D9-EFD4-F543-9BED-35263109FFD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257175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26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57175" rtl="0" eaLnBrk="1" latinLnBrk="0" hangingPunct="1"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257175" rtl="0" eaLnBrk="1" latinLnBrk="0" hangingPunct="1">
        <a:spcBef>
          <a:spcPct val="200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257175" rtl="0" eaLnBrk="1" latinLnBrk="0" hangingPunct="1">
        <a:spcBef>
          <a:spcPct val="20000"/>
        </a:spcBef>
        <a:buFont typeface="Arial"/>
        <a:buChar char="–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257175" rtl="0" eaLnBrk="1" latinLnBrk="0" hangingPunct="1">
        <a:spcBef>
          <a:spcPct val="20000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257175" rtl="0" eaLnBrk="1" latinLnBrk="0" hangingPunct="1">
        <a:spcBef>
          <a:spcPct val="20000"/>
        </a:spcBef>
        <a:buFont typeface="Arial"/>
        <a:buChar char="–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257175" rtl="0" eaLnBrk="1" latinLnBrk="0" hangingPunct="1">
        <a:spcBef>
          <a:spcPct val="20000"/>
        </a:spcBef>
        <a:buFont typeface="Arial"/>
        <a:buChar char="»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-27384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705185" y="366474"/>
          <a:ext cx="7827255" cy="6884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06721">
                  <a:extLst>
                    <a:ext uri="{9D8B030D-6E8A-4147-A177-3AD203B41FA5}">
                      <a16:colId xmlns:a16="http://schemas.microsoft.com/office/drawing/2014/main" val="2830799897"/>
                    </a:ext>
                  </a:extLst>
                </a:gridCol>
                <a:gridCol w="1120534">
                  <a:extLst>
                    <a:ext uri="{9D8B030D-6E8A-4147-A177-3AD203B41FA5}">
                      <a16:colId xmlns:a16="http://schemas.microsoft.com/office/drawing/2014/main" val="264015778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889232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287838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P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Atypical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hidradenoma</a:t>
                      </a:r>
                      <a:endParaRPr lang="en-US" altLang="ja-JP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Myoepithelial tumor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9076746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Pyogenic granuloma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0713154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Sweat gland tumor with atypical feature</a:t>
                      </a:r>
                    </a:p>
                    <a:p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211775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Unclassifiable cutaneous adnexal tumor with eccrine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diffentiation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8835665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Hidradenocarcinoma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melanoma</a:t>
                      </a:r>
                    </a:p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Metastatic carcinoma of squamous epithelial origin</a:t>
                      </a:r>
                    </a:p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Extramammary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Paget's disease</a:t>
                      </a:r>
                    </a:p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7538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333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784748" y="476672"/>
          <a:ext cx="7574503" cy="6091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8133">
                  <a:extLst>
                    <a:ext uri="{9D8B030D-6E8A-4147-A177-3AD203B41FA5}">
                      <a16:colId xmlns:a16="http://schemas.microsoft.com/office/drawing/2014/main" val="900904289"/>
                    </a:ext>
                  </a:extLst>
                </a:gridCol>
                <a:gridCol w="1376370">
                  <a:extLst>
                    <a:ext uri="{9D8B030D-6E8A-4147-A177-3AD203B41FA5}">
                      <a16:colId xmlns:a16="http://schemas.microsoft.com/office/drawing/2014/main" val="340870586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422525024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Squamous cell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08772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Follicular SCC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Trichilemmal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Inverted follicular keratosis with proliferating change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Pilomatricoma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Melanocytic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matricoma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4117225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46594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Proliferating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trichilemmal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</a:p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Pilomatrical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carcinoma</a:t>
                      </a:r>
                    </a:p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Sebaceous carcinoma</a:t>
                      </a:r>
                    </a:p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Basal cell carcinoma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941537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70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921582"/>
              </p:ext>
            </p:extLst>
          </p:nvPr>
        </p:nvGraphicFramePr>
        <p:xfrm>
          <a:off x="500315" y="783772"/>
          <a:ext cx="7961235" cy="5566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2922">
                  <a:extLst>
                    <a:ext uri="{9D8B030D-6E8A-4147-A177-3AD203B41FA5}">
                      <a16:colId xmlns:a16="http://schemas.microsoft.com/office/drawing/2014/main" val="646926280"/>
                    </a:ext>
                  </a:extLst>
                </a:gridCol>
                <a:gridCol w="1498313">
                  <a:extLst>
                    <a:ext uri="{9D8B030D-6E8A-4147-A177-3AD203B41FA5}">
                      <a16:colId xmlns:a16="http://schemas.microsoft.com/office/drawing/2014/main" val="4150087595"/>
                    </a:ext>
                  </a:extLst>
                </a:gridCol>
              </a:tblGrid>
              <a:tr h="5498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11  case1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878835950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Spindle cell SCC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94479884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Spindle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11227050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Leiomyosarcoma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, undifferentiated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6490410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2874032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0711689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05188188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2078607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9604416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844641373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08550637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858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962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26390"/>
              </p:ext>
            </p:extLst>
          </p:nvPr>
        </p:nvGraphicFramePr>
        <p:xfrm>
          <a:off x="500315" y="921786"/>
          <a:ext cx="8419750" cy="538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3465">
                  <a:extLst>
                    <a:ext uri="{9D8B030D-6E8A-4147-A177-3AD203B41FA5}">
                      <a16:colId xmlns:a16="http://schemas.microsoft.com/office/drawing/2014/main" val="646926280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4150087595"/>
                    </a:ext>
                  </a:extLst>
                </a:gridCol>
              </a:tblGrid>
              <a:tr h="4913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11 case2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878835950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Atypical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fibroxanthoma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944798849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Aneurysmal type of atypical fibrous histiocytoma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112270501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Dermatofibrosarcoma protuberans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64904109"/>
                  </a:ext>
                </a:extLst>
              </a:tr>
              <a:tr h="1291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Atypical intradermal smooth muscle neoplasm or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atypical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fibroxanhoma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28740321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Pleomorphic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0711689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Epithelioid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05188188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20786071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Schwannoma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9604416"/>
                  </a:ext>
                </a:extLst>
              </a:tr>
              <a:tr h="45032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Atypical fibrous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xanthogranuloma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endParaRPr lang="ja-JP" altLang="en-US" sz="200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84464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31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89178"/>
              </p:ext>
            </p:extLst>
          </p:nvPr>
        </p:nvGraphicFramePr>
        <p:xfrm>
          <a:off x="693846" y="1050770"/>
          <a:ext cx="7756307" cy="527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2659">
                  <a:extLst>
                    <a:ext uri="{9D8B030D-6E8A-4147-A177-3AD203B41FA5}">
                      <a16:colId xmlns:a16="http://schemas.microsoft.com/office/drawing/2014/main" val="3540612314"/>
                    </a:ext>
                  </a:extLst>
                </a:gridCol>
                <a:gridCol w="1193648">
                  <a:extLst>
                    <a:ext uri="{9D8B030D-6E8A-4147-A177-3AD203B41FA5}">
                      <a16:colId xmlns:a16="http://schemas.microsoft.com/office/drawing/2014/main" val="2153657512"/>
                    </a:ext>
                  </a:extLst>
                </a:gridCol>
              </a:tblGrid>
              <a:tr h="5787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717581885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NK/T-cell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19317483"/>
                  </a:ext>
                </a:extLst>
              </a:tr>
              <a:tr h="646528">
                <a:tc>
                  <a:txBody>
                    <a:bodyPr/>
                    <a:lstStyle/>
                    <a:p>
                      <a:r>
                        <a:rPr lang="fr-FR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Subcutaneous panniculitis-like T 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585227884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r>
                        <a:rPr lang="en-US" altLang="ja-JP" sz="2000" b="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lastic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plasmacytoid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dendritic cell neoplasm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23786416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r>
                        <a:rPr lang="el-GR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γδ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 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62094421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Adult T 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63126116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Lobular panniculitis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707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15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716378" y="537248"/>
          <a:ext cx="7798755" cy="5321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4091">
                  <a:extLst>
                    <a:ext uri="{9D8B030D-6E8A-4147-A177-3AD203B41FA5}">
                      <a16:colId xmlns:a16="http://schemas.microsoft.com/office/drawing/2014/main" val="467280251"/>
                    </a:ext>
                  </a:extLst>
                </a:gridCol>
                <a:gridCol w="1264664">
                  <a:extLst>
                    <a:ext uri="{9D8B030D-6E8A-4147-A177-3AD203B41FA5}">
                      <a16:colId xmlns:a16="http://schemas.microsoft.com/office/drawing/2014/main" val="2478287245"/>
                    </a:ext>
                  </a:extLst>
                </a:gridCol>
              </a:tblGrid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532129984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Dermatomyositis (vacuolar interface dermatitis)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79364544"/>
                  </a:ext>
                </a:extLst>
              </a:tr>
              <a:tr h="69618">
                <a:tc>
                  <a:txBody>
                    <a:bodyPr/>
                    <a:lstStyle/>
                    <a:p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Mycosis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fungoides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Pityriasis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rosea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gibert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Porokeratosis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Gottoron's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papule</a:t>
                      </a:r>
                      <a:endParaRPr lang="ja-JP" altLang="en-US" sz="200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954738713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021944130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96732392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425023655"/>
                  </a:ext>
                </a:extLst>
              </a:tr>
              <a:tr h="500435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878431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525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614875" y="599561"/>
          <a:ext cx="8089676" cy="610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8138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401538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altLang="ja-JP" sz="1800" dirty="0" err="1"/>
                        <a:t>Hidradenoma</a:t>
                      </a:r>
                      <a:endParaRPr lang="en-US" altLang="ja-JP" sz="18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Mucoepidermoid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carcinoma ( low grade)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Metastatic adenocarcinoma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7256144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Benign cyst with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mucoepidermal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3668478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Ruptured cyst with surrounding granulation tissue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6452371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Apocrine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hidrocystoma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1380743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en-US" altLang="ja-JP" sz="1800" dirty="0"/>
                        <a:t>Sebaceous adenoma</a:t>
                      </a:r>
                      <a:endParaRPr lang="ja-JP" altLang="en-US" sz="18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9658098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Malignant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Hydrocystoma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049382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Granuloma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1828253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Adult T 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47769231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Leiomyosarcoma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39332566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mucinous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syringometaplasia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of the apocrine duct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0289279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Malignant granular cell tumor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7247851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Cystic SC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</a:t>
                      </a:r>
                    </a:p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Mucinous carcinoma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677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69076"/>
              </p:ext>
            </p:extLst>
          </p:nvPr>
        </p:nvGraphicFramePr>
        <p:xfrm>
          <a:off x="519830" y="728844"/>
          <a:ext cx="8104339" cy="5783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29260">
                  <a:extLst>
                    <a:ext uri="{9D8B030D-6E8A-4147-A177-3AD203B41FA5}">
                      <a16:colId xmlns:a16="http://schemas.microsoft.com/office/drawing/2014/main" val="1316403046"/>
                    </a:ext>
                  </a:extLst>
                </a:gridCol>
                <a:gridCol w="775079">
                  <a:extLst>
                    <a:ext uri="{9D8B030D-6E8A-4147-A177-3AD203B41FA5}">
                      <a16:colId xmlns:a16="http://schemas.microsoft.com/office/drawing/2014/main" val="185443731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Oral 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117948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Dermatofibroma (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lipidized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0537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Clear cell fibrous papule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Dermatofibroma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baloon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cell type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3740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Balloon cell type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neurothekeoma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19974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Balloon cell malignant melanoma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555274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Xanthoma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5271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</a:t>
                      </a: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ibrous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papule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182948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Foreign body granuloma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Neurofibroma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Sclerosing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Senile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lentigo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663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179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918942" y="569977"/>
          <a:ext cx="6964471" cy="6019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9759">
                  <a:extLst>
                    <a:ext uri="{9D8B030D-6E8A-4147-A177-3AD203B41FA5}">
                      <a16:colId xmlns:a16="http://schemas.microsoft.com/office/drawing/2014/main" val="145805726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val="318541434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Oral 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92850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Angiofibroma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of soft tissue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34364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Solitary fibrous tumor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98683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Mixoid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dermatofibroma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44711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Schwannoma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26590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Myxofibrotic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 ,benign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51115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Epithelioid fibrous histiocytoma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96463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Superficial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acral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fibromyxoma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NTRK rearranged spindle cell neoplasm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211394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Plantar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Fibromatousis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Angioleiomyoma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Nerve sheath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myxoma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Epithelioid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Myxoinflammatory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fibroblastic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Angiosarcoma</a:t>
                      </a:r>
                    </a:p>
                    <a:p>
                      <a:pPr algn="l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Diffuse large B 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02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612384" y="476672"/>
          <a:ext cx="7716032" cy="609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1632">
                  <a:extLst>
                    <a:ext uri="{9D8B030D-6E8A-4147-A177-3AD203B41FA5}">
                      <a16:colId xmlns:a16="http://schemas.microsoft.com/office/drawing/2014/main" val="23123917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388751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Oral 17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9876185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Nodular fasciitis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77016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Low-grade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myofibroblastic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475928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Low-grade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leiomyosarcoma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801164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Myofibroma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943874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Schwannoma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132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Desmoid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207344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Leiomyoma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75218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Undifferentiated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plemorphic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Cutaneous leiomyosarcima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Dermatofibrosarcoma protuberans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Inflammatory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myofibroblastic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903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1089764" y="705685"/>
          <a:ext cx="6964471" cy="6019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9759">
                  <a:extLst>
                    <a:ext uri="{9D8B030D-6E8A-4147-A177-3AD203B41FA5}">
                      <a16:colId xmlns:a16="http://schemas.microsoft.com/office/drawing/2014/main" val="1458057261"/>
                    </a:ext>
                  </a:extLst>
                </a:gridCol>
                <a:gridCol w="1064712">
                  <a:extLst>
                    <a:ext uri="{9D8B030D-6E8A-4147-A177-3AD203B41FA5}">
                      <a16:colId xmlns:a16="http://schemas.microsoft.com/office/drawing/2014/main" val="318541434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Oral 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7892850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Superficial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acral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fibromyxoma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34364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Myxofibrosarcoma low grade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98683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Atypical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lipomatous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44711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Fibromyxoiod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tumor, borderline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26590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Neurofibroma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511155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Dedeifferentiated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liposarcoma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964634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Superficial fibromatosis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Solitary superficial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acral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angiomyxoma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Solitary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fiborous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Plexiform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fibrohistiocytic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Digital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fibromyxoma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Dermatofibrosarcoma protuberance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Low-grade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fibromyxoid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Verrucous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Eosinophylic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granulomatosis with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polyangiitis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53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439593" y="895407"/>
          <a:ext cx="8303476" cy="5679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6447">
                  <a:extLst>
                    <a:ext uri="{9D8B030D-6E8A-4147-A177-3AD203B41FA5}">
                      <a16:colId xmlns:a16="http://schemas.microsoft.com/office/drawing/2014/main" val="3393556945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3765141588"/>
                    </a:ext>
                  </a:extLst>
                </a:gridCol>
              </a:tblGrid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915077769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Proliferating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trichilemmal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 tumor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9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58945990"/>
                  </a:ext>
                </a:extLst>
              </a:tr>
              <a:tr h="844185">
                <a:tc>
                  <a:txBody>
                    <a:bodyPr/>
                    <a:lstStyle/>
                    <a:p>
                      <a:r>
                        <a:rPr lang="en-US" altLang="ja-JP" sz="2000" dirty="0" err="1"/>
                        <a:t>Poroid</a:t>
                      </a:r>
                      <a:r>
                        <a:rPr lang="en-US" altLang="ja-JP" sz="2000" dirty="0"/>
                        <a:t> </a:t>
                      </a:r>
                      <a:r>
                        <a:rPr lang="en-US" altLang="ja-JP" sz="2000" dirty="0" err="1"/>
                        <a:t>hidradenoma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831801758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r>
                        <a:rPr lang="en-US" altLang="ja-JP" sz="2000" dirty="0" err="1"/>
                        <a:t>Trichilemmal</a:t>
                      </a:r>
                      <a:r>
                        <a:rPr lang="en-US" altLang="ja-JP" sz="2000" dirty="0"/>
                        <a:t> cyst and </a:t>
                      </a:r>
                      <a:r>
                        <a:rPr lang="en-US" altLang="ja-JP" sz="2000" dirty="0" err="1"/>
                        <a:t>poroid</a:t>
                      </a:r>
                      <a:r>
                        <a:rPr lang="en-US" altLang="ja-JP" sz="2000" dirty="0"/>
                        <a:t> </a:t>
                      </a:r>
                      <a:r>
                        <a:rPr lang="en-US" altLang="ja-JP" sz="2000" dirty="0" err="1"/>
                        <a:t>hidradenoma</a:t>
                      </a:r>
                      <a:endParaRPr lang="ja-JP" altLang="en-US" sz="2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639785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Mixed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780054190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Spiradenoma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775738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Sebaceo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borderline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neoplasm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36857006"/>
                  </a:ext>
                </a:extLst>
              </a:tr>
              <a:tr h="844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Extranodal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NK/T-cell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5598308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apocrine poroma with follicular differentiation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79015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080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363255" y="764088"/>
          <a:ext cx="8442542" cy="5095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5634">
                  <a:extLst>
                    <a:ext uri="{9D8B030D-6E8A-4147-A177-3AD203B41FA5}">
                      <a16:colId xmlns:a16="http://schemas.microsoft.com/office/drawing/2014/main" val="4213649194"/>
                    </a:ext>
                  </a:extLst>
                </a:gridCol>
                <a:gridCol w="2596908">
                  <a:extLst>
                    <a:ext uri="{9D8B030D-6E8A-4147-A177-3AD203B41FA5}">
                      <a16:colId xmlns:a16="http://schemas.microsoft.com/office/drawing/2014/main" val="3359333903"/>
                    </a:ext>
                  </a:extLst>
                </a:gridCol>
              </a:tblGrid>
              <a:tr h="5699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Oral 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887123958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ngiosarcoma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3854676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Kaposi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9845219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Hemangioendothelioma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(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retiform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399589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Microvenular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hemangioma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7183947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Scrofuloderma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5990777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4934542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37047542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1618621"/>
                  </a:ext>
                </a:extLst>
              </a:tr>
              <a:tr h="502811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201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79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90540" y="130931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443016"/>
              </p:ext>
            </p:extLst>
          </p:nvPr>
        </p:nvGraphicFramePr>
        <p:xfrm>
          <a:off x="824753" y="770966"/>
          <a:ext cx="7100047" cy="5611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03835">
                  <a:extLst>
                    <a:ext uri="{9D8B030D-6E8A-4147-A177-3AD203B41FA5}">
                      <a16:colId xmlns:a16="http://schemas.microsoft.com/office/drawing/2014/main" val="3137239116"/>
                    </a:ext>
                  </a:extLst>
                </a:gridCol>
                <a:gridCol w="796212">
                  <a:extLst>
                    <a:ext uri="{9D8B030D-6E8A-4147-A177-3AD203B41FA5}">
                      <a16:colId xmlns:a16="http://schemas.microsoft.com/office/drawing/2014/main" val="1170806393"/>
                    </a:ext>
                  </a:extLst>
                </a:gridCol>
              </a:tblGrid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Oral 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34290" anchor="ctr"/>
                </a:tc>
                <a:extLst>
                  <a:ext uri="{0D108BD9-81ED-4DB2-BD59-A6C34878D82A}">
                    <a16:rowId xmlns:a16="http://schemas.microsoft.com/office/drawing/2014/main" val="621902070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Angiosarcoma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(state after radiotherapy)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84370193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Metastatic adenocarcinoma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Squamous cell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4160126114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Myoepithelial 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10386264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Carcinosarcoma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139731570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Clear cell sarcoma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3024791709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Squamoid eccrine ductal 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752987900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Basal cell 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226888126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Primary cutaneous marginal zone B-cell lymphoma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004956363"/>
                  </a:ext>
                </a:extLst>
              </a:tr>
              <a:tr h="5101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78037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434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951978" y="754947"/>
          <a:ext cx="7240044" cy="5517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1008">
                  <a:extLst>
                    <a:ext uri="{9D8B030D-6E8A-4147-A177-3AD203B41FA5}">
                      <a16:colId xmlns:a16="http://schemas.microsoft.com/office/drawing/2014/main" val="4259915769"/>
                    </a:ext>
                  </a:extLst>
                </a:gridCol>
                <a:gridCol w="739036">
                  <a:extLst>
                    <a:ext uri="{9D8B030D-6E8A-4147-A177-3AD203B41FA5}">
                      <a16:colId xmlns:a16="http://schemas.microsoft.com/office/drawing/2014/main" val="147707552"/>
                    </a:ext>
                  </a:extLst>
                </a:gridCol>
              </a:tblGrid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Adv1</a:t>
                      </a: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2011636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3722334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neoplasm with sebaceous differentiation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086701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Sebaceoma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0570741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Holocrine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797001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Holocrine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with follicular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Apocrine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hidradenoma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922072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with sebaceous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Primary cutaneous anaplastic large 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0953353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5278483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endParaRPr lang="ja-JP" altLang="en-US" sz="200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0648285"/>
                  </a:ext>
                </a:extLst>
              </a:tr>
              <a:tr h="424433">
                <a:tc>
                  <a:txBody>
                    <a:bodyPr/>
                    <a:lstStyle/>
                    <a:p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3610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2144" y="18472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790354"/>
              </p:ext>
            </p:extLst>
          </p:nvPr>
        </p:nvGraphicFramePr>
        <p:xfrm>
          <a:off x="875532" y="699247"/>
          <a:ext cx="7333128" cy="6010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97063">
                  <a:extLst>
                    <a:ext uri="{9D8B030D-6E8A-4147-A177-3AD203B41FA5}">
                      <a16:colId xmlns:a16="http://schemas.microsoft.com/office/drawing/2014/main" val="4259915769"/>
                    </a:ext>
                  </a:extLst>
                </a:gridCol>
                <a:gridCol w="636065">
                  <a:extLst>
                    <a:ext uri="{9D8B030D-6E8A-4147-A177-3AD203B41FA5}">
                      <a16:colId xmlns:a16="http://schemas.microsoft.com/office/drawing/2014/main" val="147707552"/>
                    </a:ext>
                  </a:extLst>
                </a:gridCol>
              </a:tblGrid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Adv2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34290" anchor="ctr"/>
                </a:tc>
                <a:extLst>
                  <a:ext uri="{0D108BD9-81ED-4DB2-BD59-A6C34878D82A}">
                    <a16:rowId xmlns:a16="http://schemas.microsoft.com/office/drawing/2014/main" val="2120116365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Mycosis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fungoides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293722334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Cutaneous T-cell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86086701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Peripheral T-cell lymphomas, NOS (not aggressive type)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Lymphomatoid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papulosis associated with mycosis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fungoides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780570741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Lymphomatoid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papulosis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266797001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Mycosis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fungoides+cutaneous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amyloidosis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059220725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Adult T-cell leukemia/lymphoma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90953353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Pseudolymphomatous reaction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885278483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Spongiotic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dermatitis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240648285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Kimura's disease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Lymphoma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melanoma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49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Langerhans cell histiocytosis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584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951978" y="537972"/>
          <a:ext cx="7240044" cy="6288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1008">
                  <a:extLst>
                    <a:ext uri="{9D8B030D-6E8A-4147-A177-3AD203B41FA5}">
                      <a16:colId xmlns:a16="http://schemas.microsoft.com/office/drawing/2014/main" val="4259915769"/>
                    </a:ext>
                  </a:extLst>
                </a:gridCol>
                <a:gridCol w="739036">
                  <a:extLst>
                    <a:ext uri="{9D8B030D-6E8A-4147-A177-3AD203B41FA5}">
                      <a16:colId xmlns:a16="http://schemas.microsoft.com/office/drawing/2014/main" val="147707552"/>
                    </a:ext>
                  </a:extLst>
                </a:gridCol>
              </a:tblGrid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Adv</a:t>
                      </a:r>
                      <a:r>
                        <a:rPr lang="en-US" altLang="ja-JP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2120116365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neoplasm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3722334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with  intradermal band-like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lipomatous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metaplasia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08670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neoplasms + nevus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lipomatosus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cutaneous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superficialis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with sebaceous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057074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cell neoplasm with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hamartomatous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lesion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79700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Poroma+dermal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duct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tumor+lipofibroma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9220725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hidradenoma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0953353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Hidracanthoma simplex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5278483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poroma+nevus lipomatosus cutaneous superficialis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0648285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Nevus lipomatosus superficialis with poromatous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Poroma+sebaceoma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Bowen's disease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35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371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58005" y="184719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455045"/>
              </p:ext>
            </p:extLst>
          </p:nvPr>
        </p:nvGraphicFramePr>
        <p:xfrm>
          <a:off x="448235" y="914400"/>
          <a:ext cx="7832659" cy="41712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17859">
                  <a:extLst>
                    <a:ext uri="{9D8B030D-6E8A-4147-A177-3AD203B41FA5}">
                      <a16:colId xmlns:a16="http://schemas.microsoft.com/office/drawing/2014/main" val="4259915769"/>
                    </a:ext>
                  </a:extLst>
                </a:gridCol>
                <a:gridCol w="714800">
                  <a:extLst>
                    <a:ext uri="{9D8B030D-6E8A-4147-A177-3AD203B41FA5}">
                      <a16:colId xmlns:a16="http://schemas.microsoft.com/office/drawing/2014/main" val="147707552"/>
                    </a:ext>
                  </a:extLst>
                </a:gridCol>
              </a:tblGrid>
              <a:tr h="5077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Adv</a:t>
                      </a:r>
                      <a:r>
                        <a:rPr lang="en-US" altLang="ja-JP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34290" anchor="ctr"/>
                </a:tc>
                <a:extLst>
                  <a:ext uri="{0D108BD9-81ED-4DB2-BD59-A6C34878D82A}">
                    <a16:rowId xmlns:a16="http://schemas.microsoft.com/office/drawing/2014/main" val="2120116365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Marginal zone B-cell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293722334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Cutaneous lymphoid hyperplasia (cutaneous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pseudolymphoma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86086701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 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endParaRPr lang="ja-JP" altLang="en-US" sz="2000"/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780570741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endParaRPr lang="ja-JP" altLang="en-US" sz="2000"/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266797001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endParaRPr lang="ja-JP" altLang="en-US" sz="2000"/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2059220725"/>
                  </a:ext>
                </a:extLst>
              </a:tr>
              <a:tr h="507782">
                <a:tc>
                  <a:txBody>
                    <a:bodyPr/>
                    <a:lstStyle/>
                    <a:p>
                      <a:endParaRPr lang="ja-JP" altLang="en-US" sz="2000"/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90953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03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420262" y="602290"/>
          <a:ext cx="8303476" cy="59827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6447">
                  <a:extLst>
                    <a:ext uri="{9D8B030D-6E8A-4147-A177-3AD203B41FA5}">
                      <a16:colId xmlns:a16="http://schemas.microsoft.com/office/drawing/2014/main" val="3393556945"/>
                    </a:ext>
                  </a:extLst>
                </a:gridCol>
                <a:gridCol w="707029">
                  <a:extLst>
                    <a:ext uri="{9D8B030D-6E8A-4147-A177-3AD203B41FA5}">
                      <a16:colId xmlns:a16="http://schemas.microsoft.com/office/drawing/2014/main" val="3765141588"/>
                    </a:ext>
                  </a:extLst>
                </a:gridCol>
              </a:tblGrid>
              <a:tr h="4628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915077769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r>
                        <a:rPr lang="en-US" altLang="ja-JP" sz="2000" dirty="0"/>
                        <a:t>Sebaceous carcinoma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58945990"/>
                  </a:ext>
                </a:extLst>
              </a:tr>
              <a:tr h="745604">
                <a:tc>
                  <a:txBody>
                    <a:bodyPr/>
                    <a:lstStyle/>
                    <a:p>
                      <a:r>
                        <a:rPr lang="en-US" altLang="ja-JP" sz="2000" dirty="0" err="1"/>
                        <a:t>Sebaceoma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831801758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r>
                        <a:rPr lang="en-US" altLang="ja-JP" sz="2000" dirty="0" err="1"/>
                        <a:t>Poroma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26397851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r>
                        <a:rPr lang="en-US" altLang="ja-JP" sz="2000" dirty="0"/>
                        <a:t>Inverted follicular keratosis with extensive </a:t>
                      </a:r>
                      <a:r>
                        <a:rPr lang="en-US" altLang="ja-JP" sz="2000" dirty="0" err="1"/>
                        <a:t>sebacous</a:t>
                      </a:r>
                      <a:r>
                        <a:rPr lang="en-US" altLang="ja-JP" sz="2000" dirty="0"/>
                        <a:t> differentiation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780054190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r>
                        <a:rPr lang="en-US" altLang="ja-JP" sz="2000" dirty="0"/>
                        <a:t>Holocrine </a:t>
                      </a:r>
                      <a:r>
                        <a:rPr lang="en-US" altLang="ja-JP" sz="2000" dirty="0" err="1"/>
                        <a:t>poroma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97757381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Unclassifiable cutaneous adnexal tumor with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multilineage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diffentiation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36857006"/>
                  </a:ext>
                </a:extLst>
              </a:tr>
              <a:tr h="745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Seborrheic keratosis with sebaceous differentiation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75598308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Sebaseous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adenoma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790154733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148554507"/>
                  </a:ext>
                </a:extLst>
              </a:tr>
              <a:tr h="503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Basosquamous cell carcinoma with sebaceous differentiation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9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537159" y="548946"/>
          <a:ext cx="7929006" cy="6253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1959">
                  <a:extLst>
                    <a:ext uri="{9D8B030D-6E8A-4147-A177-3AD203B41FA5}">
                      <a16:colId xmlns:a16="http://schemas.microsoft.com/office/drawing/2014/main" val="1504252592"/>
                    </a:ext>
                  </a:extLst>
                </a:gridCol>
                <a:gridCol w="977047">
                  <a:extLst>
                    <a:ext uri="{9D8B030D-6E8A-4147-A177-3AD203B41FA5}">
                      <a16:colId xmlns:a16="http://schemas.microsoft.com/office/drawing/2014/main" val="658346842"/>
                    </a:ext>
                  </a:extLst>
                </a:gridCol>
              </a:tblGrid>
              <a:tr h="4960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640917571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Digital papillary adenocarcinoma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515832528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Metastatic adenocarcinoma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r>
                        <a:rPr lang="en-US" altLang="ja-JP" sz="2000" dirty="0" err="1"/>
                        <a:t>Spiradenoma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16108417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Spiradenocarcinoma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, low </a:t>
                      </a:r>
                      <a:r>
                        <a:rPr lang="en-US" altLang="ja-JP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grade</a:t>
                      </a:r>
                      <a:r>
                        <a:rPr lang="en-US" altLang="ja-JP" sz="2000" dirty="0" err="1"/>
                        <a:t>Digital</a:t>
                      </a:r>
                      <a:r>
                        <a:rPr lang="en-US" altLang="ja-JP" sz="2000" dirty="0"/>
                        <a:t> </a:t>
                      </a:r>
                      <a:endParaRPr lang="ja-JP" altLang="en-US" sz="2000" dirty="0"/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85458374"/>
                  </a:ext>
                </a:extLst>
              </a:tr>
              <a:tr h="883362">
                <a:tc>
                  <a:txBody>
                    <a:bodyPr/>
                    <a:lstStyle/>
                    <a:p>
                      <a:pPr marL="0" marR="0" lvl="0" indent="0" algn="l" defTabSz="3429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Papillery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adenoma with </a:t>
                      </a:r>
                      <a:r>
                        <a:rPr lang="en-US" altLang="ja-JP" sz="200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apocrine differentiation</a:t>
                      </a:r>
                      <a:endParaRPr lang="ja-JP" altLang="en-US" sz="200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44655635"/>
                  </a:ext>
                </a:extLst>
              </a:tr>
              <a:tr h="707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Sebaceoma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08401245"/>
                  </a:ext>
                </a:extLst>
              </a:tr>
              <a:tr h="13379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Trichoblastoma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Basal cell carcinoma</a:t>
                      </a:r>
                    </a:p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Adenoid cystic 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 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487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220579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11203"/>
              </p:ext>
            </p:extLst>
          </p:nvPr>
        </p:nvGraphicFramePr>
        <p:xfrm>
          <a:off x="896471" y="770965"/>
          <a:ext cx="7351058" cy="5593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00728">
                  <a:extLst>
                    <a:ext uri="{9D8B030D-6E8A-4147-A177-3AD203B41FA5}">
                      <a16:colId xmlns:a16="http://schemas.microsoft.com/office/drawing/2014/main" val="1563357927"/>
                    </a:ext>
                  </a:extLst>
                </a:gridCol>
                <a:gridCol w="1150330">
                  <a:extLst>
                    <a:ext uri="{9D8B030D-6E8A-4147-A177-3AD203B41FA5}">
                      <a16:colId xmlns:a16="http://schemas.microsoft.com/office/drawing/2014/main" val="191192459"/>
                    </a:ext>
                  </a:extLst>
                </a:gridCol>
              </a:tblGrid>
              <a:tr h="466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Times New Roman"/>
                          <a:ea typeface="游ゴシック" panose="020B0400000000000000" pitchFamily="50" charset="-128"/>
                          <a:cs typeface="Times New Roman"/>
                        </a:rPr>
                        <a:t>Oral 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7144" marR="7144" marT="7144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7144" marR="7144" marT="7144" marB="34290" anchor="ctr"/>
                </a:tc>
                <a:extLst>
                  <a:ext uri="{0D108BD9-81ED-4DB2-BD59-A6C34878D82A}">
                    <a16:rowId xmlns:a16="http://schemas.microsoft.com/office/drawing/2014/main" val="723233551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Pilomatrical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575872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Pilomatricoma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,  ruptured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8116967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Trichililemmal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2647736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Trichilemmoma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8321643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Keratoacanthoma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950568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Syringocystadenocarcinoma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papilliferum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5697136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Squamous cell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3805907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Necrobiosis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lipooidica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1033942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Neutrophilic dermatitis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Angiosarcoma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, epithelioid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proliferating trichilemmal tumor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4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485375" y="476672"/>
          <a:ext cx="8173250" cy="6162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5869">
                  <a:extLst>
                    <a:ext uri="{9D8B030D-6E8A-4147-A177-3AD203B41FA5}">
                      <a16:colId xmlns:a16="http://schemas.microsoft.com/office/drawing/2014/main" val="3581763127"/>
                    </a:ext>
                  </a:extLst>
                </a:gridCol>
                <a:gridCol w="1237381">
                  <a:extLst>
                    <a:ext uri="{9D8B030D-6E8A-4147-A177-3AD203B41FA5}">
                      <a16:colId xmlns:a16="http://schemas.microsoft.com/office/drawing/2014/main" val="77268676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90326382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US" altLang="ja-JP" sz="18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Spiradenocarcinoma</a:t>
                      </a:r>
                      <a:endParaRPr lang="ja-JP" altLang="en-US" sz="18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9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797195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US" altLang="ja-JP" sz="18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High-grade adenocarcinoma, NOS, arising in </a:t>
                      </a:r>
                      <a:r>
                        <a:rPr lang="en-US" altLang="ja-JP" sz="18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spiradenoma</a:t>
                      </a:r>
                      <a:r>
                        <a:rPr lang="en-US" altLang="ja-JP" sz="18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or</a:t>
                      </a:r>
                    </a:p>
                    <a:p>
                      <a:r>
                        <a:rPr lang="en-US" altLang="ja-JP" sz="18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adenoid cystic carcinoma</a:t>
                      </a:r>
                      <a:endParaRPr lang="ja-JP" altLang="en-US" sz="18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90073584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spiradenocarcinoma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in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spiradenoma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4794657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sebaceoma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with labyrinthine/carcinoid-like pattern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84540923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Undifferentiated plemorphic 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Merkel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Sebaceous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07360199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97361552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Maligntant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granular cell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713871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Maligntant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mixed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3864087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Pseudolymhoma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Squamous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cell carcinoma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4074060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67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038710" y="620688"/>
          <a:ext cx="7421721" cy="5688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7312">
                  <a:extLst>
                    <a:ext uri="{9D8B030D-6E8A-4147-A177-3AD203B41FA5}">
                      <a16:colId xmlns:a16="http://schemas.microsoft.com/office/drawing/2014/main" val="452165179"/>
                    </a:ext>
                  </a:extLst>
                </a:gridCol>
                <a:gridCol w="1164409">
                  <a:extLst>
                    <a:ext uri="{9D8B030D-6E8A-4147-A177-3AD203B41FA5}">
                      <a16:colId xmlns:a16="http://schemas.microsoft.com/office/drawing/2014/main" val="2809979113"/>
                    </a:ext>
                  </a:extLst>
                </a:gridCol>
              </a:tblGrid>
              <a:tr h="4038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471992400"/>
                  </a:ext>
                </a:extLst>
              </a:tr>
              <a:tr h="697992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Combined Merkel cell carcinoma and Bowen disease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223599776"/>
                  </a:ext>
                </a:extLst>
              </a:tr>
              <a:tr h="697992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and Bowen disease arising from </a:t>
                      </a:r>
                    </a:p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intraepidermal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epithelioma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of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Jadassohn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66574615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590443779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Merkel cell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090539275"/>
                  </a:ext>
                </a:extLst>
              </a:tr>
              <a:tr h="697992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Merkel cell carcinoma with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bowenoid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solar keratosis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593334481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Squamous cell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carcinoma+Bowen's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disease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96474141"/>
                  </a:ext>
                </a:extLst>
              </a:tr>
              <a:tr h="697992">
                <a:tc>
                  <a:txBody>
                    <a:bodyPr/>
                    <a:lstStyle/>
                    <a:p>
                      <a:r>
                        <a:rPr lang="it-IT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Sebaceous carcinoma + Sebaceous carcinoma in situ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961855132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Metastatic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77810785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Angiosarcoma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882485903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Primary cutaneous anaplastic large cell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426603539"/>
                  </a:ext>
                </a:extLst>
              </a:tr>
              <a:tr h="356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Clonal Bowen disease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2469758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54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1" y="14886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</a:t>
            </a:r>
            <a:r>
              <a:rPr lang="ja-JP" altLang="en-US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04974"/>
              </p:ext>
            </p:extLst>
          </p:nvPr>
        </p:nvGraphicFramePr>
        <p:xfrm>
          <a:off x="1013011" y="699955"/>
          <a:ext cx="7117977" cy="6051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84786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233191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401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7144" marR="7144" marT="7144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7144" marR="7144" marT="7144" marB="34290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Merkel cell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Neuroendocrine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81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Combined Merkel cell carcinoma and squamous cell carcinoma in situ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2561448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Extranodal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NK/T cell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6684786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small round cell tumor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523718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Porocarcinoma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807439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Skin metastasis of small cell 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6580981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Basal cell 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493828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Carcinoma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8282538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lymphoma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7692315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Blastic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plasmacytoid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dendritic cell neoplasm (classic type)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3325660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papillotubular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adenocarcinoma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4248849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Small cell carcinoma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2478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70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38532" y="107340"/>
            <a:ext cx="5666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第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37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回日本皮膚病理組織学会学術大会  診断投票結果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615638" y="476673"/>
          <a:ext cx="7912724" cy="627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1186">
                  <a:extLst>
                    <a:ext uri="{9D8B030D-6E8A-4147-A177-3AD203B41FA5}">
                      <a16:colId xmlns:a16="http://schemas.microsoft.com/office/drawing/2014/main" val="525311360"/>
                    </a:ext>
                  </a:extLst>
                </a:gridCol>
                <a:gridCol w="1401538">
                  <a:extLst>
                    <a:ext uri="{9D8B030D-6E8A-4147-A177-3AD203B41FA5}">
                      <a16:colId xmlns:a16="http://schemas.microsoft.com/office/drawing/2014/main" val="226750206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Oral 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  <a:cs typeface="Times New 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307456978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melanoma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9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68157024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Multiple malignant melanomas arising from melanocytic nevi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Malignant melanoma with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epidermotropic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satellite metastasis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27256144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Nevoid melanomas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13668478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BAP1-inactivated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melanocytoma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Agminated Spitz nevi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agminated atypical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Spitzoid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tumor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3482511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Pigmented nevus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Pigmented</a:t>
                      </a:r>
                      <a:r>
                        <a:rPr lang="en-US" altLang="ja-JP" sz="2000" baseline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</a:t>
                      </a:r>
                      <a:r>
                        <a:rPr lang="en-US" altLang="ja-JP" sz="2000" baseline="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</a:t>
                      </a:r>
                      <a:r>
                        <a:rPr lang="en-US" altLang="ja-JP" sz="2000" dirty="0" err="1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evus+seborrheic</a:t>
                      </a:r>
                      <a:r>
                        <a:rPr lang="en-US" altLang="ja-JP" sz="200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keratosis</a:t>
                      </a:r>
                      <a:endParaRPr lang="ja-JP" altLang="en-US" sz="200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Merkel cell carcinoma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Primary cutaneous follicle center lymphoma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4693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テーマ">
  <a:themeElements>
    <a:clrScheme name="エコロジー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1406</Words>
  <Application>Microsoft Macintosh PowerPoint</Application>
  <PresentationFormat>画面に合わせる (4:3)</PresentationFormat>
  <Paragraphs>565</Paragraphs>
  <Slides>25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25</vt:i4>
      </vt:variant>
    </vt:vector>
  </HeadingPairs>
  <TitlesOfParts>
    <vt:vector size="34" baseType="lpstr">
      <vt:lpstr>HGPｺﾞｼｯｸE</vt:lpstr>
      <vt:lpstr>ＭＳ Ｐゴシック</vt:lpstr>
      <vt:lpstr>游ゴシック</vt:lpstr>
      <vt:lpstr>游ゴシック</vt:lpstr>
      <vt:lpstr>Arial</vt:lpstr>
      <vt:lpstr>Calibri</vt:lpstr>
      <vt:lpstr>Times New Roman</vt:lpstr>
      <vt:lpstr>1_Office テーマ</vt:lpstr>
      <vt:lpstr>2_Office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皮膚科医局</dc:creator>
  <cp:lastModifiedBy>Microsoft Office User</cp:lastModifiedBy>
  <cp:revision>157</cp:revision>
  <dcterms:created xsi:type="dcterms:W3CDTF">2016-06-15T12:53:03Z</dcterms:created>
  <dcterms:modified xsi:type="dcterms:W3CDTF">2021-04-01T05:44:37Z</dcterms:modified>
</cp:coreProperties>
</file>